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0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1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22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3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4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8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9.xml" ContentType="application/vnd.openxmlformats-officedocument.presentationml.notesSlide+xml"/>
  <Override PartName="/ppt/tags/tag55.xml" ContentType="application/vnd.openxmlformats-officedocument.presentationml.tags+xml"/>
  <Override PartName="/ppt/notesSlides/notesSlide30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31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34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2" r:id="rId2"/>
  </p:sldMasterIdLst>
  <p:notesMasterIdLst>
    <p:notesMasterId r:id="rId65"/>
  </p:notesMasterIdLst>
  <p:handoutMasterIdLst>
    <p:handoutMasterId r:id="rId66"/>
  </p:handoutMasterIdLst>
  <p:sldIdLst>
    <p:sldId id="282" r:id="rId3"/>
    <p:sldId id="415" r:id="rId4"/>
    <p:sldId id="534" r:id="rId5"/>
    <p:sldId id="533" r:id="rId6"/>
    <p:sldId id="509" r:id="rId7"/>
    <p:sldId id="263" r:id="rId8"/>
    <p:sldId id="425" r:id="rId9"/>
    <p:sldId id="426" r:id="rId10"/>
    <p:sldId id="427" r:id="rId11"/>
    <p:sldId id="428" r:id="rId12"/>
    <p:sldId id="639" r:id="rId13"/>
    <p:sldId id="356" r:id="rId14"/>
    <p:sldId id="550" r:id="rId15"/>
    <p:sldId id="585" r:id="rId16"/>
    <p:sldId id="586" r:id="rId17"/>
    <p:sldId id="587" r:id="rId18"/>
    <p:sldId id="422" r:id="rId19"/>
    <p:sldId id="561" r:id="rId20"/>
    <p:sldId id="488" r:id="rId21"/>
    <p:sldId id="423" r:id="rId22"/>
    <p:sldId id="357" r:id="rId23"/>
    <p:sldId id="472" r:id="rId24"/>
    <p:sldId id="640" r:id="rId25"/>
    <p:sldId id="641" r:id="rId26"/>
    <p:sldId id="642" r:id="rId27"/>
    <p:sldId id="579" r:id="rId28"/>
    <p:sldId id="564" r:id="rId29"/>
    <p:sldId id="570" r:id="rId30"/>
    <p:sldId id="605" r:id="rId31"/>
    <p:sldId id="493" r:id="rId32"/>
    <p:sldId id="643" r:id="rId33"/>
    <p:sldId id="644" r:id="rId34"/>
    <p:sldId id="572" r:id="rId35"/>
    <p:sldId id="645" r:id="rId36"/>
    <p:sldId id="452" r:id="rId37"/>
    <p:sldId id="646" r:id="rId38"/>
    <p:sldId id="288" r:id="rId39"/>
    <p:sldId id="647" r:id="rId40"/>
    <p:sldId id="648" r:id="rId41"/>
    <p:sldId id="612" r:id="rId42"/>
    <p:sldId id="649" r:id="rId43"/>
    <p:sldId id="650" r:id="rId44"/>
    <p:sldId id="591" r:id="rId45"/>
    <p:sldId id="374" r:id="rId46"/>
    <p:sldId id="477" r:id="rId47"/>
    <p:sldId id="314" r:id="rId48"/>
    <p:sldId id="376" r:id="rId49"/>
    <p:sldId id="287" r:id="rId50"/>
    <p:sldId id="580" r:id="rId51"/>
    <p:sldId id="512" r:id="rId52"/>
    <p:sldId id="496" r:id="rId53"/>
    <p:sldId id="518" r:id="rId54"/>
    <p:sldId id="506" r:id="rId55"/>
    <p:sldId id="502" r:id="rId56"/>
    <p:sldId id="651" r:id="rId57"/>
    <p:sldId id="430" r:id="rId58"/>
    <p:sldId id="439" r:id="rId59"/>
    <p:sldId id="559" r:id="rId60"/>
    <p:sldId id="652" r:id="rId61"/>
    <p:sldId id="653" r:id="rId62"/>
    <p:sldId id="464" r:id="rId63"/>
    <p:sldId id="507" r:id="rId64"/>
  </p:sldIdLst>
  <p:sldSz cx="13442950" cy="7561263"/>
  <p:notesSz cx="6858000" cy="9144000"/>
  <p:defaultTextStyle>
    <a:defPPr>
      <a:defRPr lang="sv-SE"/>
    </a:defPPr>
    <a:lvl1pPr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520700" indent="-63500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1042988" indent="-128588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563688" indent="-192088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2085975" indent="-257175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3" pos="75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D9B146"/>
    <a:srgbClr val="788103"/>
    <a:srgbClr val="B8A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66628B-FD0B-4EC0-B77A-247626B9F031}" v="101" dt="2019-02-21T13:54:59.584"/>
  </p1510:revLst>
</p1510:revInfo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just format 1 - Dekorfärg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Format med tema 1 - dekorfär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just format 1 - Dekorfär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Ljust format 1 - Dekorfär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just format 1 - Dekorfärg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just format 2 - Dekorfärg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6" autoAdjust="0"/>
    <p:restoredTop sz="88193" autoAdjust="0"/>
  </p:normalViewPr>
  <p:slideViewPr>
    <p:cSldViewPr>
      <p:cViewPr varScale="1">
        <p:scale>
          <a:sx n="97" d="100"/>
          <a:sy n="97" d="100"/>
        </p:scale>
        <p:origin x="2597" y="86"/>
      </p:cViewPr>
      <p:guideLst>
        <p:guide orient="horz" pos="2382"/>
        <p:guide pos="415"/>
        <p:guide pos="75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523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610720917247558"/>
          <c:y val="0.3719119383701861"/>
          <c:w val="0.26670527997100668"/>
          <c:h val="0.2841972539046159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8D-4E7C-87E1-E9A34E63019E}"/>
              </c:ext>
            </c:extLst>
          </c:dPt>
          <c:dPt>
            <c:idx val="1"/>
            <c:bubble3D val="0"/>
            <c:spPr>
              <a:solidFill>
                <a:srgbClr val="B6B9B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8D-4E7C-87E1-E9A34E63019E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D8D-4E7C-87E1-E9A34E6301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D8D-4E7C-87E1-E9A34E63019E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D8D-4E7C-87E1-E9A34E63019E}"/>
              </c:ext>
            </c:extLst>
          </c:dPt>
          <c:dPt>
            <c:idx val="5"/>
            <c:bubble3D val="0"/>
            <c:spPr>
              <a:solidFill>
                <a:srgbClr val="B6B9B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D8D-4E7C-87E1-E9A34E63019E}"/>
              </c:ext>
            </c:extLst>
          </c:dPt>
          <c:dPt>
            <c:idx val="6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D8D-4E7C-87E1-E9A34E63019E}"/>
              </c:ext>
            </c:extLst>
          </c:dPt>
          <c:dPt>
            <c:idx val="7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D8D-4E7C-87E1-E9A34E63019E}"/>
              </c:ext>
            </c:extLst>
          </c:dPt>
          <c:cat>
            <c:strRef>
              <c:f>Blad1!$E$3:$E$10</c:f>
              <c:strCache>
                <c:ptCount val="8"/>
                <c:pt idx="0">
                  <c:v> Offices 47 %, 1 157 mkr</c:v>
                </c:pt>
                <c:pt idx="1">
                  <c:v> Retail 26 %, 651 mkr</c:v>
                </c:pt>
                <c:pt idx="2">
                  <c:v> FMGC 8 %, 209 mkr</c:v>
                </c:pt>
                <c:pt idx="3">
                  <c:v> Restaurants 5 %, 117 mkr</c:v>
                </c:pt>
                <c:pt idx="4">
                  <c:v> Culture / education 4 %, 103 mkr</c:v>
                </c:pt>
                <c:pt idx="5">
                  <c:v> Healthcare 4 %, 89 mkr</c:v>
                </c:pt>
                <c:pt idx="6">
                  <c:v> Residential 4 %, 88 mkr</c:v>
                </c:pt>
                <c:pt idx="7">
                  <c:v> Other 3 %, 69 mkr</c:v>
                </c:pt>
              </c:strCache>
            </c:strRef>
          </c:cat>
          <c:val>
            <c:numRef>
              <c:f>Blad1!$F$3:$F$10</c:f>
              <c:numCache>
                <c:formatCode>0</c:formatCode>
                <c:ptCount val="8"/>
                <c:pt idx="0">
                  <c:v>1157</c:v>
                </c:pt>
                <c:pt idx="1">
                  <c:v>651</c:v>
                </c:pt>
                <c:pt idx="2">
                  <c:v>209</c:v>
                </c:pt>
                <c:pt idx="3">
                  <c:v>117</c:v>
                </c:pt>
                <c:pt idx="4">
                  <c:v>103</c:v>
                </c:pt>
                <c:pt idx="5">
                  <c:v>89</c:v>
                </c:pt>
                <c:pt idx="6">
                  <c:v>88</c:v>
                </c:pt>
                <c:pt idx="7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D8D-4E7C-87E1-E9A34E630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965221623042801"/>
          <c:y val="0.38289557951941477"/>
          <c:w val="0.34789466238696359"/>
          <c:h val="0.296828552284279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583849800271402E-3"/>
          <c:y val="4.0361828061248134E-2"/>
          <c:w val="0.99864161501997284"/>
          <c:h val="0.719021941612790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Blad1!$A$2</c:f>
              <c:strCache>
                <c:ptCount val="1"/>
              </c:strCache>
            </c:strRef>
          </c:tx>
          <c:spPr>
            <a:solidFill>
              <a:srgbClr val="009BA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C3C-4E02-BAC1-33230120EDE6}"/>
              </c:ext>
            </c:extLst>
          </c:dPt>
          <c:dPt>
            <c:idx val="1"/>
            <c:invertIfNegative val="0"/>
            <c:bubble3D val="0"/>
            <c:spPr>
              <a:solidFill>
                <a:srgbClr val="B6B9B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05-4228-B6AB-38A917C2009D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D05-4228-B6AB-38A917C2009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C3C-4E02-BAC1-33230120EDE6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Blad1!$B$1:$E$1</c:f>
              <c:strCache>
                <c:ptCount val="4"/>
                <c:pt idx="0">
                  <c:v>Office</c:v>
                </c:pt>
                <c:pt idx="1">
                  <c:v>Retail</c:v>
                </c:pt>
                <c:pt idx="2">
                  <c:v>Residential</c:v>
                </c:pt>
                <c:pt idx="3">
                  <c:v>Total</c:v>
                </c:pt>
              </c:strCache>
            </c:strRef>
          </c:cat>
          <c:val>
            <c:numRef>
              <c:f>Blad1!$B$2:$E$2</c:f>
              <c:numCache>
                <c:formatCode>0.0%</c:formatCode>
                <c:ptCount val="4"/>
                <c:pt idx="0">
                  <c:v>3.3000000000000002E-2</c:v>
                </c:pt>
                <c:pt idx="1">
                  <c:v>2.8000000000000001E-2</c:v>
                </c:pt>
                <c:pt idx="2">
                  <c:v>0</c:v>
                </c:pt>
                <c:pt idx="3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05-4228-B6AB-38A917C200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3"/>
        <c:axId val="566687176"/>
        <c:axId val="566687504"/>
      </c:barChart>
      <c:catAx>
        <c:axId val="56668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B6B9B7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504"/>
        <c:crosses val="autoZero"/>
        <c:auto val="1"/>
        <c:lblAlgn val="ctr"/>
        <c:lblOffset val="100"/>
        <c:noMultiLvlLbl val="0"/>
      </c:catAx>
      <c:valAx>
        <c:axId val="566687504"/>
        <c:scaling>
          <c:orientation val="minMax"/>
        </c:scaling>
        <c:delete val="1"/>
        <c:axPos val="l"/>
        <c:majorGridlines>
          <c:spPr>
            <a:ln w="3175" cap="flat" cmpd="sng" algn="ctr">
              <a:solidFill>
                <a:srgbClr val="B6B9B7"/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566687176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623818216494548E-2"/>
          <c:y val="4.0361828061248134E-2"/>
          <c:w val="0.88524008028408219"/>
          <c:h val="0.719021941612790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Blad1!$A$2</c:f>
              <c:strCache>
                <c:ptCount val="1"/>
                <c:pt idx="0">
                  <c:v>Operating surplus, SEK 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Blad1!$B$1:$Q$1</c:f>
              <c:strCache>
                <c:ptCount val="16"/>
                <c:pt idx="0">
                  <c:v>Q1 2015</c:v>
                </c:pt>
                <c:pt idx="1">
                  <c:v>Q2 2015</c:v>
                </c:pt>
                <c:pt idx="2">
                  <c:v>Q3 2015</c:v>
                </c:pt>
                <c:pt idx="3">
                  <c:v>Q4 2015</c:v>
                </c:pt>
                <c:pt idx="4">
                  <c:v>Q1 2016</c:v>
                </c:pt>
                <c:pt idx="5">
                  <c:v>Q2 2016</c:v>
                </c:pt>
                <c:pt idx="6">
                  <c:v>Q3 2016</c:v>
                </c:pt>
                <c:pt idx="7">
                  <c:v>Q4 2016</c:v>
                </c:pt>
                <c:pt idx="8">
                  <c:v>Q1 2017</c:v>
                </c:pt>
                <c:pt idx="9">
                  <c:v>Q2 2017</c:v>
                </c:pt>
                <c:pt idx="10">
                  <c:v>Q3 2017</c:v>
                </c:pt>
                <c:pt idx="11">
                  <c:v>Q4 2017</c:v>
                </c:pt>
                <c:pt idx="12">
                  <c:v>Q1 2018</c:v>
                </c:pt>
                <c:pt idx="13">
                  <c:v>Q2 2018</c:v>
                </c:pt>
                <c:pt idx="14">
                  <c:v>Q3 2018</c:v>
                </c:pt>
                <c:pt idx="15">
                  <c:v>Q4 2018</c:v>
                </c:pt>
              </c:strCache>
            </c:strRef>
          </c:cat>
          <c:val>
            <c:numRef>
              <c:f>Blad1!$B$2:$Q$2</c:f>
              <c:numCache>
                <c:formatCode>General</c:formatCode>
                <c:ptCount val="16"/>
                <c:pt idx="0">
                  <c:v>344.2</c:v>
                </c:pt>
                <c:pt idx="1">
                  <c:v>357.2</c:v>
                </c:pt>
                <c:pt idx="2">
                  <c:v>382.9</c:v>
                </c:pt>
                <c:pt idx="3">
                  <c:v>365.8</c:v>
                </c:pt>
                <c:pt idx="4">
                  <c:v>357</c:v>
                </c:pt>
                <c:pt idx="5">
                  <c:v>375</c:v>
                </c:pt>
                <c:pt idx="6">
                  <c:v>384</c:v>
                </c:pt>
                <c:pt idx="7">
                  <c:v>349</c:v>
                </c:pt>
                <c:pt idx="8">
                  <c:v>384</c:v>
                </c:pt>
                <c:pt idx="9">
                  <c:v>439</c:v>
                </c:pt>
                <c:pt idx="10">
                  <c:v>423</c:v>
                </c:pt>
                <c:pt idx="11">
                  <c:v>401</c:v>
                </c:pt>
                <c:pt idx="12">
                  <c:v>409</c:v>
                </c:pt>
                <c:pt idx="13">
                  <c:v>422</c:v>
                </c:pt>
                <c:pt idx="14">
                  <c:v>423</c:v>
                </c:pt>
                <c:pt idx="15" formatCode="#,##0.0">
                  <c:v>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067-4D92-A4C8-0F0F6B407A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566687176"/>
        <c:axId val="566687504"/>
      </c:barChart>
      <c:lineChart>
        <c:grouping val="standard"/>
        <c:varyColors val="0"/>
        <c:ser>
          <c:idx val="1"/>
          <c:order val="1"/>
          <c:tx>
            <c:strRef>
              <c:f>Blad1!$A$3</c:f>
              <c:strCache>
                <c:ptCount val="1"/>
                <c:pt idx="0">
                  <c:v>Operating surplus, %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Blad1!$B$1:$Q$1</c:f>
              <c:strCache>
                <c:ptCount val="16"/>
                <c:pt idx="0">
                  <c:v>Q1 2015</c:v>
                </c:pt>
                <c:pt idx="1">
                  <c:v>Q2 2015</c:v>
                </c:pt>
                <c:pt idx="2">
                  <c:v>Q3 2015</c:v>
                </c:pt>
                <c:pt idx="3">
                  <c:v>Q4 2015</c:v>
                </c:pt>
                <c:pt idx="4">
                  <c:v>Q1 2016</c:v>
                </c:pt>
                <c:pt idx="5">
                  <c:v>Q2 2016</c:v>
                </c:pt>
                <c:pt idx="6">
                  <c:v>Q3 2016</c:v>
                </c:pt>
                <c:pt idx="7">
                  <c:v>Q4 2016</c:v>
                </c:pt>
                <c:pt idx="8">
                  <c:v>Q1 2017</c:v>
                </c:pt>
                <c:pt idx="9">
                  <c:v>Q2 2017</c:v>
                </c:pt>
                <c:pt idx="10">
                  <c:v>Q3 2017</c:v>
                </c:pt>
                <c:pt idx="11">
                  <c:v>Q4 2017</c:v>
                </c:pt>
                <c:pt idx="12">
                  <c:v>Q1 2018</c:v>
                </c:pt>
                <c:pt idx="13">
                  <c:v>Q2 2018</c:v>
                </c:pt>
                <c:pt idx="14">
                  <c:v>Q3 2018</c:v>
                </c:pt>
                <c:pt idx="15">
                  <c:v>Q4 2018</c:v>
                </c:pt>
              </c:strCache>
            </c:strRef>
          </c:cat>
          <c:val>
            <c:numRef>
              <c:f>Blad1!$B$3:$Q$3</c:f>
              <c:numCache>
                <c:formatCode>#,##0.0</c:formatCode>
                <c:ptCount val="16"/>
                <c:pt idx="0">
                  <c:v>67</c:v>
                </c:pt>
                <c:pt idx="1">
                  <c:v>68</c:v>
                </c:pt>
                <c:pt idx="2">
                  <c:v>72</c:v>
                </c:pt>
                <c:pt idx="3">
                  <c:v>66</c:v>
                </c:pt>
                <c:pt idx="4">
                  <c:v>68</c:v>
                </c:pt>
                <c:pt idx="5">
                  <c:v>70</c:v>
                </c:pt>
                <c:pt idx="6">
                  <c:v>72</c:v>
                </c:pt>
                <c:pt idx="7">
                  <c:v>63</c:v>
                </c:pt>
                <c:pt idx="8">
                  <c:v>68</c:v>
                </c:pt>
                <c:pt idx="9">
                  <c:v>70</c:v>
                </c:pt>
                <c:pt idx="10">
                  <c:v>71</c:v>
                </c:pt>
                <c:pt idx="11">
                  <c:v>66</c:v>
                </c:pt>
                <c:pt idx="12">
                  <c:v>68</c:v>
                </c:pt>
                <c:pt idx="13">
                  <c:v>69</c:v>
                </c:pt>
                <c:pt idx="14">
                  <c:v>70</c:v>
                </c:pt>
                <c:pt idx="15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067-4D92-A4C8-0F0F6B407A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7566816"/>
        <c:axId val="817555336"/>
      </c:lineChart>
      <c:catAx>
        <c:axId val="566687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66687504"/>
        <c:crosses val="autoZero"/>
        <c:auto val="1"/>
        <c:lblAlgn val="ctr"/>
        <c:lblOffset val="100"/>
        <c:noMultiLvlLbl val="0"/>
      </c:catAx>
      <c:valAx>
        <c:axId val="56668750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B6B9B7"/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176"/>
        <c:crosses val="autoZero"/>
        <c:crossBetween val="between"/>
        <c:majorUnit val="50"/>
      </c:valAx>
      <c:valAx>
        <c:axId val="817555336"/>
        <c:scaling>
          <c:orientation val="minMax"/>
          <c:min val="50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17566816"/>
        <c:crosses val="max"/>
        <c:crossBetween val="between"/>
      </c:valAx>
      <c:catAx>
        <c:axId val="817566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75553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1440827359266665E-2"/>
          <c:y val="0.89759596579733569"/>
          <c:w val="0.81098729687282989"/>
          <c:h val="6.9643502002944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sv-S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157856522565704E-2"/>
          <c:y val="4.0361828061248134E-2"/>
          <c:w val="0.92984214347743432"/>
          <c:h val="0.719021941612790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Blad1!$A$2</c:f>
              <c:strCache>
                <c:ptCount val="1"/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strCache>
            </c:strRef>
          </c:cat>
          <c:val>
            <c:numRef>
              <c:f>Blad1!$B$2:$G$2</c:f>
              <c:numCache>
                <c:formatCode>General</c:formatCode>
                <c:ptCount val="6"/>
                <c:pt idx="0">
                  <c:v>1302</c:v>
                </c:pt>
                <c:pt idx="1">
                  <c:v>707</c:v>
                </c:pt>
                <c:pt idx="2">
                  <c:v>768</c:v>
                </c:pt>
                <c:pt idx="3">
                  <c:v>1002</c:v>
                </c:pt>
                <c:pt idx="4">
                  <c:v>1593</c:v>
                </c:pt>
                <c:pt idx="5">
                  <c:v>1758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F8-4FA6-B62C-F1166F0721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3"/>
        <c:axId val="566687176"/>
        <c:axId val="566687504"/>
      </c:barChart>
      <c:catAx>
        <c:axId val="56668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B6B9B7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504"/>
        <c:crosses val="autoZero"/>
        <c:auto val="1"/>
        <c:lblAlgn val="ctr"/>
        <c:lblOffset val="100"/>
        <c:noMultiLvlLbl val="0"/>
      </c:catAx>
      <c:valAx>
        <c:axId val="56668750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B6B9B7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47596281568826"/>
          <c:y val="4.0361828061248134E-2"/>
          <c:w val="0.81733303692788906"/>
          <c:h val="0.72226856331396028"/>
        </c:manualLayout>
      </c:layout>
      <c:lineChart>
        <c:grouping val="standard"/>
        <c:varyColors val="0"/>
        <c:ser>
          <c:idx val="0"/>
          <c:order val="0"/>
          <c:tx>
            <c:strRef>
              <c:f>Blad1!$A$2</c:f>
              <c:strCache>
                <c:ptCount val="1"/>
                <c:pt idx="0">
                  <c:v>Average interest (%)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E0-4079-85A4-21FE11886D83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E0-4079-85A4-21FE11886D83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1CE0-4079-85A4-21FE11886D83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1CE0-4079-85A4-21FE11886D83}"/>
              </c:ext>
            </c:extLst>
          </c:dPt>
          <c:cat>
            <c:strRef>
              <c:f>Blad1!$B$1:$Y$1</c:f>
              <c:strCache>
                <c:ptCount val="24"/>
                <c:pt idx="0">
                  <c:v>Q1 2013</c:v>
                </c:pt>
                <c:pt idx="1">
                  <c:v>Q2 2013</c:v>
                </c:pt>
                <c:pt idx="2">
                  <c:v>Q3 2013</c:v>
                </c:pt>
                <c:pt idx="3">
                  <c:v>Q4 2013</c:v>
                </c:pt>
                <c:pt idx="4">
                  <c:v>Q1 2014</c:v>
                </c:pt>
                <c:pt idx="5">
                  <c:v>Q2 2014</c:v>
                </c:pt>
                <c:pt idx="6">
                  <c:v>Q3 2014</c:v>
                </c:pt>
                <c:pt idx="7">
                  <c:v>Q4 2014</c:v>
                </c:pt>
                <c:pt idx="8">
                  <c:v>Q1 2015</c:v>
                </c:pt>
                <c:pt idx="9">
                  <c:v>Q2 2015</c:v>
                </c:pt>
                <c:pt idx="10">
                  <c:v>Q3 2015</c:v>
                </c:pt>
                <c:pt idx="11">
                  <c:v>Q4 2015</c:v>
                </c:pt>
                <c:pt idx="12">
                  <c:v>Q1 2016</c:v>
                </c:pt>
                <c:pt idx="13">
                  <c:v>Q2 2016</c:v>
                </c:pt>
                <c:pt idx="14">
                  <c:v>Q3 2016</c:v>
                </c:pt>
                <c:pt idx="15">
                  <c:v>Q4 2016</c:v>
                </c:pt>
                <c:pt idx="16">
                  <c:v>Q1 2017</c:v>
                </c:pt>
                <c:pt idx="17">
                  <c:v>Q2 2017</c:v>
                </c:pt>
                <c:pt idx="18">
                  <c:v>Q3 2017</c:v>
                </c:pt>
                <c:pt idx="19">
                  <c:v>Q4 2017</c:v>
                </c:pt>
                <c:pt idx="20">
                  <c:v>Q1 2018</c:v>
                </c:pt>
                <c:pt idx="21">
                  <c:v>Q2 2018</c:v>
                </c:pt>
                <c:pt idx="22">
                  <c:v>Q3 2018</c:v>
                </c:pt>
                <c:pt idx="23">
                  <c:v>Q4 2018</c:v>
                </c:pt>
              </c:strCache>
            </c:strRef>
          </c:cat>
          <c:val>
            <c:numRef>
              <c:f>Blad1!$B$2:$Y$2</c:f>
              <c:numCache>
                <c:formatCode>0.0</c:formatCode>
                <c:ptCount val="24"/>
                <c:pt idx="0">
                  <c:v>3.7</c:v>
                </c:pt>
                <c:pt idx="1">
                  <c:v>3.6</c:v>
                </c:pt>
                <c:pt idx="2">
                  <c:v>3.6</c:v>
                </c:pt>
                <c:pt idx="3">
                  <c:v>3.6</c:v>
                </c:pt>
                <c:pt idx="4">
                  <c:v>3.6</c:v>
                </c:pt>
                <c:pt idx="5">
                  <c:v>3.6</c:v>
                </c:pt>
                <c:pt idx="6">
                  <c:v>3.5</c:v>
                </c:pt>
                <c:pt idx="7">
                  <c:v>3.2</c:v>
                </c:pt>
                <c:pt idx="8">
                  <c:v>3</c:v>
                </c:pt>
                <c:pt idx="9">
                  <c:v>2.8</c:v>
                </c:pt>
                <c:pt idx="10">
                  <c:v>2.8</c:v>
                </c:pt>
                <c:pt idx="11">
                  <c:v>2.9</c:v>
                </c:pt>
                <c:pt idx="12">
                  <c:v>2.8</c:v>
                </c:pt>
                <c:pt idx="13">
                  <c:v>2.5</c:v>
                </c:pt>
                <c:pt idx="14">
                  <c:v>2.2999999999999998</c:v>
                </c:pt>
                <c:pt idx="15">
                  <c:v>2.2999999999999998</c:v>
                </c:pt>
                <c:pt idx="16">
                  <c:v>2.2000000000000002</c:v>
                </c:pt>
                <c:pt idx="17">
                  <c:v>2</c:v>
                </c:pt>
                <c:pt idx="18">
                  <c:v>2</c:v>
                </c:pt>
                <c:pt idx="19">
                  <c:v>1.7</c:v>
                </c:pt>
                <c:pt idx="20">
                  <c:v>1.7</c:v>
                </c:pt>
                <c:pt idx="21">
                  <c:v>1.6</c:v>
                </c:pt>
                <c:pt idx="22">
                  <c:v>1.4</c:v>
                </c:pt>
                <c:pt idx="23">
                  <c:v>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CE0-4079-85A4-21FE11886D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6687176"/>
        <c:axId val="566687504"/>
      </c:lineChart>
      <c:lineChart>
        <c:grouping val="standard"/>
        <c:varyColors val="0"/>
        <c:ser>
          <c:idx val="1"/>
          <c:order val="1"/>
          <c:tx>
            <c:strRef>
              <c:f>Blad1!$A$3</c:f>
              <c:strCache>
                <c:ptCount val="1"/>
                <c:pt idx="0">
                  <c:v>Capital committment (years)</c:v>
                </c:pt>
              </c:strCache>
            </c:strRef>
          </c:tx>
          <c:spPr>
            <a:ln w="28575" cap="rnd">
              <a:solidFill>
                <a:srgbClr val="B6B9B7"/>
              </a:solidFill>
              <a:round/>
            </a:ln>
            <a:effectLst/>
          </c:spPr>
          <c:marker>
            <c:symbol val="none"/>
          </c:marker>
          <c:cat>
            <c:strRef>
              <c:f>Blad1!$B$1:$Y$1</c:f>
              <c:strCache>
                <c:ptCount val="24"/>
                <c:pt idx="0">
                  <c:v>Q1 2013</c:v>
                </c:pt>
                <c:pt idx="1">
                  <c:v>Q2 2013</c:v>
                </c:pt>
                <c:pt idx="2">
                  <c:v>Q3 2013</c:v>
                </c:pt>
                <c:pt idx="3">
                  <c:v>Q4 2013</c:v>
                </c:pt>
                <c:pt idx="4">
                  <c:v>Q1 2014</c:v>
                </c:pt>
                <c:pt idx="5">
                  <c:v>Q2 2014</c:v>
                </c:pt>
                <c:pt idx="6">
                  <c:v>Q3 2014</c:v>
                </c:pt>
                <c:pt idx="7">
                  <c:v>Q4 2014</c:v>
                </c:pt>
                <c:pt idx="8">
                  <c:v>Q1 2015</c:v>
                </c:pt>
                <c:pt idx="9">
                  <c:v>Q2 2015</c:v>
                </c:pt>
                <c:pt idx="10">
                  <c:v>Q3 2015</c:v>
                </c:pt>
                <c:pt idx="11">
                  <c:v>Q4 2015</c:v>
                </c:pt>
                <c:pt idx="12">
                  <c:v>Q1 2016</c:v>
                </c:pt>
                <c:pt idx="13">
                  <c:v>Q2 2016</c:v>
                </c:pt>
                <c:pt idx="14">
                  <c:v>Q3 2016</c:v>
                </c:pt>
                <c:pt idx="15">
                  <c:v>Q4 2016</c:v>
                </c:pt>
                <c:pt idx="16">
                  <c:v>Q1 2017</c:v>
                </c:pt>
                <c:pt idx="17">
                  <c:v>Q2 2017</c:v>
                </c:pt>
                <c:pt idx="18">
                  <c:v>Q3 2017</c:v>
                </c:pt>
                <c:pt idx="19">
                  <c:v>Q4 2017</c:v>
                </c:pt>
                <c:pt idx="20">
                  <c:v>Q1 2018</c:v>
                </c:pt>
                <c:pt idx="21">
                  <c:v>Q2 2018</c:v>
                </c:pt>
                <c:pt idx="22">
                  <c:v>Q3 2018</c:v>
                </c:pt>
                <c:pt idx="23">
                  <c:v>Q4 2018</c:v>
                </c:pt>
              </c:strCache>
            </c:strRef>
          </c:cat>
          <c:val>
            <c:numRef>
              <c:f>Blad1!$B$3:$Y$3</c:f>
              <c:numCache>
                <c:formatCode>0.0</c:formatCode>
                <c:ptCount val="24"/>
                <c:pt idx="0">
                  <c:v>3.2</c:v>
                </c:pt>
                <c:pt idx="1">
                  <c:v>3.4</c:v>
                </c:pt>
                <c:pt idx="2">
                  <c:v>3.1</c:v>
                </c:pt>
                <c:pt idx="3">
                  <c:v>3</c:v>
                </c:pt>
                <c:pt idx="4">
                  <c:v>3.4</c:v>
                </c:pt>
                <c:pt idx="5">
                  <c:v>3.1</c:v>
                </c:pt>
                <c:pt idx="6">
                  <c:v>2.9</c:v>
                </c:pt>
                <c:pt idx="7">
                  <c:v>2.7</c:v>
                </c:pt>
                <c:pt idx="8">
                  <c:v>2.9</c:v>
                </c:pt>
                <c:pt idx="9">
                  <c:v>2.9</c:v>
                </c:pt>
                <c:pt idx="10">
                  <c:v>2.9</c:v>
                </c:pt>
                <c:pt idx="11">
                  <c:v>3.1</c:v>
                </c:pt>
                <c:pt idx="12">
                  <c:v>2.8</c:v>
                </c:pt>
                <c:pt idx="13">
                  <c:v>3</c:v>
                </c:pt>
                <c:pt idx="14">
                  <c:v>3.2</c:v>
                </c:pt>
                <c:pt idx="15">
                  <c:v>3.5</c:v>
                </c:pt>
                <c:pt idx="16" formatCode="General">
                  <c:v>3.7</c:v>
                </c:pt>
                <c:pt idx="17">
                  <c:v>3.9</c:v>
                </c:pt>
                <c:pt idx="18">
                  <c:v>3.6</c:v>
                </c:pt>
                <c:pt idx="19">
                  <c:v>3.5</c:v>
                </c:pt>
                <c:pt idx="20">
                  <c:v>3.5</c:v>
                </c:pt>
                <c:pt idx="21">
                  <c:v>3.6</c:v>
                </c:pt>
                <c:pt idx="22">
                  <c:v>3.4</c:v>
                </c:pt>
                <c:pt idx="23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CE0-4079-85A4-21FE11886D83}"/>
            </c:ext>
          </c:extLst>
        </c:ser>
        <c:ser>
          <c:idx val="2"/>
          <c:order val="2"/>
          <c:tx>
            <c:strRef>
              <c:f>Blad1!$A$4</c:f>
              <c:strCache>
                <c:ptCount val="1"/>
                <c:pt idx="0">
                  <c:v>Fixed interest term (years)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Blad1!$B$1:$Y$1</c:f>
              <c:strCache>
                <c:ptCount val="24"/>
                <c:pt idx="0">
                  <c:v>Q1 2013</c:v>
                </c:pt>
                <c:pt idx="1">
                  <c:v>Q2 2013</c:v>
                </c:pt>
                <c:pt idx="2">
                  <c:v>Q3 2013</c:v>
                </c:pt>
                <c:pt idx="3">
                  <c:v>Q4 2013</c:v>
                </c:pt>
                <c:pt idx="4">
                  <c:v>Q1 2014</c:v>
                </c:pt>
                <c:pt idx="5">
                  <c:v>Q2 2014</c:v>
                </c:pt>
                <c:pt idx="6">
                  <c:v>Q3 2014</c:v>
                </c:pt>
                <c:pt idx="7">
                  <c:v>Q4 2014</c:v>
                </c:pt>
                <c:pt idx="8">
                  <c:v>Q1 2015</c:v>
                </c:pt>
                <c:pt idx="9">
                  <c:v>Q2 2015</c:v>
                </c:pt>
                <c:pt idx="10">
                  <c:v>Q3 2015</c:v>
                </c:pt>
                <c:pt idx="11">
                  <c:v>Q4 2015</c:v>
                </c:pt>
                <c:pt idx="12">
                  <c:v>Q1 2016</c:v>
                </c:pt>
                <c:pt idx="13">
                  <c:v>Q2 2016</c:v>
                </c:pt>
                <c:pt idx="14">
                  <c:v>Q3 2016</c:v>
                </c:pt>
                <c:pt idx="15">
                  <c:v>Q4 2016</c:v>
                </c:pt>
                <c:pt idx="16">
                  <c:v>Q1 2017</c:v>
                </c:pt>
                <c:pt idx="17">
                  <c:v>Q2 2017</c:v>
                </c:pt>
                <c:pt idx="18">
                  <c:v>Q3 2017</c:v>
                </c:pt>
                <c:pt idx="19">
                  <c:v>Q4 2017</c:v>
                </c:pt>
                <c:pt idx="20">
                  <c:v>Q1 2018</c:v>
                </c:pt>
                <c:pt idx="21">
                  <c:v>Q2 2018</c:v>
                </c:pt>
                <c:pt idx="22">
                  <c:v>Q3 2018</c:v>
                </c:pt>
                <c:pt idx="23">
                  <c:v>Q4 2018</c:v>
                </c:pt>
              </c:strCache>
            </c:strRef>
          </c:cat>
          <c:val>
            <c:numRef>
              <c:f>Blad1!$B$4:$Y$4</c:f>
              <c:numCache>
                <c:formatCode>0.0</c:formatCode>
                <c:ptCount val="24"/>
                <c:pt idx="0">
                  <c:v>4.7</c:v>
                </c:pt>
                <c:pt idx="1">
                  <c:v>4.7</c:v>
                </c:pt>
                <c:pt idx="2">
                  <c:v>4.5999999999999996</c:v>
                </c:pt>
                <c:pt idx="3">
                  <c:v>4.4000000000000004</c:v>
                </c:pt>
                <c:pt idx="4">
                  <c:v>4.7</c:v>
                </c:pt>
                <c:pt idx="5">
                  <c:v>4.9000000000000004</c:v>
                </c:pt>
                <c:pt idx="6">
                  <c:v>4.9000000000000004</c:v>
                </c:pt>
                <c:pt idx="7">
                  <c:v>4.8</c:v>
                </c:pt>
                <c:pt idx="8">
                  <c:v>4.7</c:v>
                </c:pt>
                <c:pt idx="9">
                  <c:v>4.4000000000000004</c:v>
                </c:pt>
                <c:pt idx="10">
                  <c:v>4.4000000000000004</c:v>
                </c:pt>
                <c:pt idx="11">
                  <c:v>4.4000000000000004</c:v>
                </c:pt>
                <c:pt idx="12">
                  <c:v>5</c:v>
                </c:pt>
                <c:pt idx="13">
                  <c:v>4.5</c:v>
                </c:pt>
                <c:pt idx="14">
                  <c:v>4.2</c:v>
                </c:pt>
                <c:pt idx="15">
                  <c:v>3.9</c:v>
                </c:pt>
                <c:pt idx="16">
                  <c:v>3.8</c:v>
                </c:pt>
                <c:pt idx="17">
                  <c:v>3.9</c:v>
                </c:pt>
                <c:pt idx="18">
                  <c:v>4</c:v>
                </c:pt>
                <c:pt idx="19">
                  <c:v>4.4000000000000004</c:v>
                </c:pt>
                <c:pt idx="20">
                  <c:v>4.4000000000000004</c:v>
                </c:pt>
                <c:pt idx="21">
                  <c:v>4.2</c:v>
                </c:pt>
                <c:pt idx="22">
                  <c:v>4.2</c:v>
                </c:pt>
                <c:pt idx="23">
                  <c:v>4.0999999999999996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1CE0-4079-85A4-21FE11886D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3404336"/>
        <c:axId val="623405648"/>
      </c:lineChart>
      <c:catAx>
        <c:axId val="56668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B6B9B7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504"/>
        <c:crosses val="autoZero"/>
        <c:auto val="1"/>
        <c:lblAlgn val="ctr"/>
        <c:lblOffset val="100"/>
        <c:noMultiLvlLbl val="0"/>
      </c:catAx>
      <c:valAx>
        <c:axId val="566687504"/>
        <c:scaling>
          <c:orientation val="minMax"/>
          <c:max val="6"/>
          <c:min val="0"/>
        </c:scaling>
        <c:delete val="0"/>
        <c:axPos val="l"/>
        <c:majorGridlines>
          <c:spPr>
            <a:ln w="3175" cap="flat" cmpd="sng" algn="ctr">
              <a:solidFill>
                <a:srgbClr val="B6B9B7"/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176"/>
        <c:crosses val="autoZero"/>
        <c:crossBetween val="between"/>
        <c:majorUnit val="1"/>
      </c:valAx>
      <c:valAx>
        <c:axId val="623405648"/>
        <c:scaling>
          <c:orientation val="minMax"/>
          <c:max val="6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23404336"/>
        <c:crosses val="max"/>
        <c:crossBetween val="between"/>
        <c:majorUnit val="1"/>
      </c:valAx>
      <c:catAx>
        <c:axId val="623404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234056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607025765377943E-5"/>
          <c:y val="0.86769379827279669"/>
          <c:w val="0.99997032090983218"/>
          <c:h val="0.132306201727203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sv-S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244488532673574"/>
          <c:y val="0.3719119383701861"/>
          <c:w val="0.26670527997100668"/>
          <c:h val="0.2841972539046159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8F-444B-8AF4-5AD045610F47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8F-444B-8AF4-5AD045610F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8F-444B-8AF4-5AD045610F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8F-444B-8AF4-5AD045610F4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91D-4A51-862B-61C5F20B0F1F}"/>
              </c:ext>
            </c:extLst>
          </c:dPt>
          <c:cat>
            <c:strRef>
              <c:f>Blad1!$E$3:$E$7</c:f>
              <c:strCache>
                <c:ptCount val="5"/>
                <c:pt idx="0">
                  <c:v> Bank loans 44 %, 8 078 m</c:v>
                </c:pt>
                <c:pt idx="1">
                  <c:v> Direct financing 6 %, 1 029 m</c:v>
                </c:pt>
                <c:pt idx="2">
                  <c:v> Green bonds 24 %, 4 500 m</c:v>
                </c:pt>
                <c:pt idx="3">
                  <c:v> Bonds 17 %, 3 114 m</c:v>
                </c:pt>
                <c:pt idx="4">
                  <c:v> Commercial paper 10 %, 1 785 m</c:v>
                </c:pt>
              </c:strCache>
            </c:strRef>
          </c:cat>
          <c:val>
            <c:numRef>
              <c:f>Blad1!$F$3:$F$7</c:f>
              <c:numCache>
                <c:formatCode>0</c:formatCode>
                <c:ptCount val="5"/>
                <c:pt idx="0">
                  <c:v>8078</c:v>
                </c:pt>
                <c:pt idx="1">
                  <c:v>1029</c:v>
                </c:pt>
                <c:pt idx="2">
                  <c:v>4500</c:v>
                </c:pt>
                <c:pt idx="3">
                  <c:v>3114</c:v>
                </c:pt>
                <c:pt idx="4">
                  <c:v>1785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08F-444B-8AF4-5AD045610F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690543113093202"/>
          <c:y val="0.38289557951941477"/>
          <c:w val="0.34077870560539841"/>
          <c:h val="0.238530479881834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623818216494548E-2"/>
          <c:y val="4.0361828061248134E-2"/>
          <c:w val="0.88524008028408219"/>
          <c:h val="0.719021941612790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Blad1!$A$2</c:f>
              <c:strCache>
                <c:ptCount val="1"/>
                <c:pt idx="0">
                  <c:v>Bank loans</c:v>
                </c:pt>
              </c:strCache>
            </c:strRef>
          </c:tx>
          <c:spPr>
            <a:solidFill>
              <a:schemeClr val="accent2"/>
            </a:solidFill>
            <a:ln w="3175"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86-4A44-8A75-EC7180E3AAB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86-4A44-8A75-EC7180E3AAB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86-4A44-8A75-EC7180E3AAB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486-4A44-8A75-EC7180E3AABA}"/>
              </c:ext>
            </c:extLst>
          </c:dPt>
          <c:cat>
            <c:strRef>
              <c:f>Blad1!$B$1:$Y$1</c:f>
              <c:strCache>
                <c:ptCount val="24"/>
                <c:pt idx="0">
                  <c:v>Q1 2013</c:v>
                </c:pt>
                <c:pt idx="1">
                  <c:v>Q2 2013</c:v>
                </c:pt>
                <c:pt idx="2">
                  <c:v>Q3 2013</c:v>
                </c:pt>
                <c:pt idx="3">
                  <c:v>Q4 2013</c:v>
                </c:pt>
                <c:pt idx="4">
                  <c:v>Q1 2014</c:v>
                </c:pt>
                <c:pt idx="5">
                  <c:v>Q2 2014</c:v>
                </c:pt>
                <c:pt idx="6">
                  <c:v>Q3 2014</c:v>
                </c:pt>
                <c:pt idx="7">
                  <c:v>Q4 2014</c:v>
                </c:pt>
                <c:pt idx="8">
                  <c:v>Q1 2015</c:v>
                </c:pt>
                <c:pt idx="9">
                  <c:v>Q2 2015</c:v>
                </c:pt>
                <c:pt idx="10">
                  <c:v>Q3 2015</c:v>
                </c:pt>
                <c:pt idx="11">
                  <c:v>Q4 2015</c:v>
                </c:pt>
                <c:pt idx="12">
                  <c:v>Q1 2016</c:v>
                </c:pt>
                <c:pt idx="13">
                  <c:v>Q2 2016</c:v>
                </c:pt>
                <c:pt idx="14">
                  <c:v>Q3 2016</c:v>
                </c:pt>
                <c:pt idx="15">
                  <c:v>Q4 2016</c:v>
                </c:pt>
                <c:pt idx="16">
                  <c:v>Q1 2017</c:v>
                </c:pt>
                <c:pt idx="17">
                  <c:v>Q2 2017</c:v>
                </c:pt>
                <c:pt idx="18">
                  <c:v>Q3 2017</c:v>
                </c:pt>
                <c:pt idx="19">
                  <c:v>Q4 2017</c:v>
                </c:pt>
                <c:pt idx="20">
                  <c:v>Q1 2018</c:v>
                </c:pt>
                <c:pt idx="21">
                  <c:v>Q2 2018</c:v>
                </c:pt>
                <c:pt idx="22">
                  <c:v>Q3 2018</c:v>
                </c:pt>
                <c:pt idx="23">
                  <c:v>Q4 2018</c:v>
                </c:pt>
              </c:strCache>
            </c:strRef>
          </c:cat>
          <c:val>
            <c:numRef>
              <c:f>Blad1!$B$2:$Y$2</c:f>
              <c:numCache>
                <c:formatCode>#,##0.0</c:formatCode>
                <c:ptCount val="24"/>
                <c:pt idx="0">
                  <c:v>11.010087499999999</c:v>
                </c:pt>
                <c:pt idx="1">
                  <c:v>10.8466</c:v>
                </c:pt>
                <c:pt idx="2">
                  <c:v>11.1456</c:v>
                </c:pt>
                <c:pt idx="3">
                  <c:v>10.976899999999999</c:v>
                </c:pt>
                <c:pt idx="4">
                  <c:v>9.9768999999999988</c:v>
                </c:pt>
                <c:pt idx="5">
                  <c:v>9.9758999999999993</c:v>
                </c:pt>
                <c:pt idx="6">
                  <c:v>9.9278999999999993</c:v>
                </c:pt>
                <c:pt idx="7">
                  <c:v>9.767100000000001</c:v>
                </c:pt>
                <c:pt idx="8">
                  <c:v>10.311199999999999</c:v>
                </c:pt>
                <c:pt idx="9">
                  <c:v>10.561199999999999</c:v>
                </c:pt>
                <c:pt idx="10">
                  <c:v>9.9522502859999982</c:v>
                </c:pt>
                <c:pt idx="11">
                  <c:v>9.4689371950700014</c:v>
                </c:pt>
                <c:pt idx="12">
                  <c:v>9.1689371950700007</c:v>
                </c:pt>
                <c:pt idx="13">
                  <c:v>8.8641371950700005</c:v>
                </c:pt>
                <c:pt idx="14">
                  <c:v>8.70353719507</c:v>
                </c:pt>
                <c:pt idx="15">
                  <c:v>8.7055000000000007</c:v>
                </c:pt>
                <c:pt idx="16">
                  <c:v>8.3249999999999993</c:v>
                </c:pt>
                <c:pt idx="17">
                  <c:v>9.0348870000000012</c:v>
                </c:pt>
                <c:pt idx="18">
                  <c:v>9.0398949999999996</c:v>
                </c:pt>
                <c:pt idx="19">
                  <c:v>9.0398949999999996</c:v>
                </c:pt>
                <c:pt idx="20">
                  <c:v>8.4479179999999996</c:v>
                </c:pt>
                <c:pt idx="21">
                  <c:v>8.4462679999999999</c:v>
                </c:pt>
                <c:pt idx="22">
                  <c:v>8.4476555000000015</c:v>
                </c:pt>
                <c:pt idx="23">
                  <c:v>8.0775079999999999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86-4A44-8A75-EC7180E3AABA}"/>
            </c:ext>
          </c:extLst>
        </c:ser>
        <c:ser>
          <c:idx val="1"/>
          <c:order val="1"/>
          <c:tx>
            <c:strRef>
              <c:f>Blad1!$A$3</c:f>
              <c:strCache>
                <c:ptCount val="1"/>
                <c:pt idx="0">
                  <c:v>Direct financing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23"/>
            <c:invertIfNegative val="0"/>
            <c:bubble3D val="0"/>
            <c:spPr>
              <a:solidFill>
                <a:schemeClr val="tx2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046C-4B3E-A519-61856A8C908B}"/>
              </c:ext>
            </c:extLst>
          </c:dPt>
          <c:cat>
            <c:strRef>
              <c:f>Blad1!$B$1:$Y$1</c:f>
              <c:strCache>
                <c:ptCount val="24"/>
                <c:pt idx="0">
                  <c:v>Q1 2013</c:v>
                </c:pt>
                <c:pt idx="1">
                  <c:v>Q2 2013</c:v>
                </c:pt>
                <c:pt idx="2">
                  <c:v>Q3 2013</c:v>
                </c:pt>
                <c:pt idx="3">
                  <c:v>Q4 2013</c:v>
                </c:pt>
                <c:pt idx="4">
                  <c:v>Q1 2014</c:v>
                </c:pt>
                <c:pt idx="5">
                  <c:v>Q2 2014</c:v>
                </c:pt>
                <c:pt idx="6">
                  <c:v>Q3 2014</c:v>
                </c:pt>
                <c:pt idx="7">
                  <c:v>Q4 2014</c:v>
                </c:pt>
                <c:pt idx="8">
                  <c:v>Q1 2015</c:v>
                </c:pt>
                <c:pt idx="9">
                  <c:v>Q2 2015</c:v>
                </c:pt>
                <c:pt idx="10">
                  <c:v>Q3 2015</c:v>
                </c:pt>
                <c:pt idx="11">
                  <c:v>Q4 2015</c:v>
                </c:pt>
                <c:pt idx="12">
                  <c:v>Q1 2016</c:v>
                </c:pt>
                <c:pt idx="13">
                  <c:v>Q2 2016</c:v>
                </c:pt>
                <c:pt idx="14">
                  <c:v>Q3 2016</c:v>
                </c:pt>
                <c:pt idx="15">
                  <c:v>Q4 2016</c:v>
                </c:pt>
                <c:pt idx="16">
                  <c:v>Q1 2017</c:v>
                </c:pt>
                <c:pt idx="17">
                  <c:v>Q2 2017</c:v>
                </c:pt>
                <c:pt idx="18">
                  <c:v>Q3 2017</c:v>
                </c:pt>
                <c:pt idx="19">
                  <c:v>Q4 2017</c:v>
                </c:pt>
                <c:pt idx="20">
                  <c:v>Q1 2018</c:v>
                </c:pt>
                <c:pt idx="21">
                  <c:v>Q2 2018</c:v>
                </c:pt>
                <c:pt idx="22">
                  <c:v>Q3 2018</c:v>
                </c:pt>
                <c:pt idx="23">
                  <c:v>Q4 2018</c:v>
                </c:pt>
              </c:strCache>
            </c:strRef>
          </c:cat>
          <c:val>
            <c:numRef>
              <c:f>Blad1!$B$3:$Y$3</c:f>
              <c:numCache>
                <c:formatCode>General</c:formatCode>
                <c:ptCount val="24"/>
                <c:pt idx="22" formatCode="#,##0.0">
                  <c:v>0</c:v>
                </c:pt>
                <c:pt idx="23" formatCode="#,##0.0">
                  <c:v>1.028845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486-4A44-8A75-EC7180E3AABA}"/>
            </c:ext>
          </c:extLst>
        </c:ser>
        <c:ser>
          <c:idx val="2"/>
          <c:order val="2"/>
          <c:tx>
            <c:strRef>
              <c:f>Blad1!$A$4</c:f>
              <c:strCache>
                <c:ptCount val="1"/>
                <c:pt idx="0">
                  <c:v>Green bonds</c:v>
                </c:pt>
              </c:strCache>
            </c:strRef>
          </c:tx>
          <c:spPr>
            <a:solidFill>
              <a:schemeClr val="accent3"/>
            </a:solidFill>
            <a:ln w="3175">
              <a:solidFill>
                <a:schemeClr val="bg1"/>
              </a:solidFill>
            </a:ln>
            <a:effectLst/>
          </c:spPr>
          <c:invertIfNegative val="0"/>
          <c:cat>
            <c:strRef>
              <c:f>Blad1!$B$1:$Y$1</c:f>
              <c:strCache>
                <c:ptCount val="24"/>
                <c:pt idx="0">
                  <c:v>Q1 2013</c:v>
                </c:pt>
                <c:pt idx="1">
                  <c:v>Q2 2013</c:v>
                </c:pt>
                <c:pt idx="2">
                  <c:v>Q3 2013</c:v>
                </c:pt>
                <c:pt idx="3">
                  <c:v>Q4 2013</c:v>
                </c:pt>
                <c:pt idx="4">
                  <c:v>Q1 2014</c:v>
                </c:pt>
                <c:pt idx="5">
                  <c:v>Q2 2014</c:v>
                </c:pt>
                <c:pt idx="6">
                  <c:v>Q3 2014</c:v>
                </c:pt>
                <c:pt idx="7">
                  <c:v>Q4 2014</c:v>
                </c:pt>
                <c:pt idx="8">
                  <c:v>Q1 2015</c:v>
                </c:pt>
                <c:pt idx="9">
                  <c:v>Q2 2015</c:v>
                </c:pt>
                <c:pt idx="10">
                  <c:v>Q3 2015</c:v>
                </c:pt>
                <c:pt idx="11">
                  <c:v>Q4 2015</c:v>
                </c:pt>
                <c:pt idx="12">
                  <c:v>Q1 2016</c:v>
                </c:pt>
                <c:pt idx="13">
                  <c:v>Q2 2016</c:v>
                </c:pt>
                <c:pt idx="14">
                  <c:v>Q3 2016</c:v>
                </c:pt>
                <c:pt idx="15">
                  <c:v>Q4 2016</c:v>
                </c:pt>
                <c:pt idx="16">
                  <c:v>Q1 2017</c:v>
                </c:pt>
                <c:pt idx="17">
                  <c:v>Q2 2017</c:v>
                </c:pt>
                <c:pt idx="18">
                  <c:v>Q3 2017</c:v>
                </c:pt>
                <c:pt idx="19">
                  <c:v>Q4 2017</c:v>
                </c:pt>
                <c:pt idx="20">
                  <c:v>Q1 2018</c:v>
                </c:pt>
                <c:pt idx="21">
                  <c:v>Q2 2018</c:v>
                </c:pt>
                <c:pt idx="22">
                  <c:v>Q3 2018</c:v>
                </c:pt>
                <c:pt idx="23">
                  <c:v>Q4 2018</c:v>
                </c:pt>
              </c:strCache>
            </c:strRef>
          </c:cat>
          <c:val>
            <c:numRef>
              <c:f>Blad1!$B$4:$Y$4</c:f>
              <c:numCache>
                <c:formatCode>#,##0.0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2.1</c:v>
                </c:pt>
                <c:pt idx="17">
                  <c:v>2.1</c:v>
                </c:pt>
                <c:pt idx="18">
                  <c:v>2.1</c:v>
                </c:pt>
                <c:pt idx="19">
                  <c:v>2.6</c:v>
                </c:pt>
                <c:pt idx="20">
                  <c:v>2.6</c:v>
                </c:pt>
                <c:pt idx="21">
                  <c:v>3.35</c:v>
                </c:pt>
                <c:pt idx="22">
                  <c:v>2.6</c:v>
                </c:pt>
                <c:pt idx="23">
                  <c:v>3.1120000000000001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486-4A44-8A75-EC7180E3AABA}"/>
            </c:ext>
          </c:extLst>
        </c:ser>
        <c:ser>
          <c:idx val="3"/>
          <c:order val="3"/>
          <c:tx>
            <c:strRef>
              <c:f>Blad1!$A$5</c:f>
              <c:strCache>
                <c:ptCount val="1"/>
                <c:pt idx="0">
                  <c:v>Bonds</c:v>
                </c:pt>
              </c:strCache>
            </c:strRef>
          </c:tx>
          <c:spPr>
            <a:solidFill>
              <a:schemeClr val="accent4"/>
            </a:solidFill>
            <a:ln w="3175">
              <a:solidFill>
                <a:schemeClr val="bg1"/>
              </a:solidFill>
            </a:ln>
            <a:effectLst/>
          </c:spPr>
          <c:invertIfNegative val="0"/>
          <c:cat>
            <c:strRef>
              <c:f>Blad1!$B$1:$Y$1</c:f>
              <c:strCache>
                <c:ptCount val="24"/>
                <c:pt idx="0">
                  <c:v>Q1 2013</c:v>
                </c:pt>
                <c:pt idx="1">
                  <c:v>Q2 2013</c:v>
                </c:pt>
                <c:pt idx="2">
                  <c:v>Q3 2013</c:v>
                </c:pt>
                <c:pt idx="3">
                  <c:v>Q4 2013</c:v>
                </c:pt>
                <c:pt idx="4">
                  <c:v>Q1 2014</c:v>
                </c:pt>
                <c:pt idx="5">
                  <c:v>Q2 2014</c:v>
                </c:pt>
                <c:pt idx="6">
                  <c:v>Q3 2014</c:v>
                </c:pt>
                <c:pt idx="7">
                  <c:v>Q4 2014</c:v>
                </c:pt>
                <c:pt idx="8">
                  <c:v>Q1 2015</c:v>
                </c:pt>
                <c:pt idx="9">
                  <c:v>Q2 2015</c:v>
                </c:pt>
                <c:pt idx="10">
                  <c:v>Q3 2015</c:v>
                </c:pt>
                <c:pt idx="11">
                  <c:v>Q4 2015</c:v>
                </c:pt>
                <c:pt idx="12">
                  <c:v>Q1 2016</c:v>
                </c:pt>
                <c:pt idx="13">
                  <c:v>Q2 2016</c:v>
                </c:pt>
                <c:pt idx="14">
                  <c:v>Q3 2016</c:v>
                </c:pt>
                <c:pt idx="15">
                  <c:v>Q4 2016</c:v>
                </c:pt>
                <c:pt idx="16">
                  <c:v>Q1 2017</c:v>
                </c:pt>
                <c:pt idx="17">
                  <c:v>Q2 2017</c:v>
                </c:pt>
                <c:pt idx="18">
                  <c:v>Q3 2017</c:v>
                </c:pt>
                <c:pt idx="19">
                  <c:v>Q4 2017</c:v>
                </c:pt>
                <c:pt idx="20">
                  <c:v>Q1 2018</c:v>
                </c:pt>
                <c:pt idx="21">
                  <c:v>Q2 2018</c:v>
                </c:pt>
                <c:pt idx="22">
                  <c:v>Q3 2018</c:v>
                </c:pt>
                <c:pt idx="23">
                  <c:v>Q4 2018</c:v>
                </c:pt>
              </c:strCache>
            </c:strRef>
          </c:cat>
          <c:val>
            <c:numRef>
              <c:f>Blad1!$B$5:$Y$5</c:f>
              <c:numCache>
                <c:formatCode>#,##0.0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0.5</c:v>
                </c:pt>
                <c:pt idx="4">
                  <c:v>1.1000000000000001</c:v>
                </c:pt>
                <c:pt idx="5">
                  <c:v>1.1000000000000001</c:v>
                </c:pt>
                <c:pt idx="6">
                  <c:v>1.1000000000000001</c:v>
                </c:pt>
                <c:pt idx="7">
                  <c:v>1.1000000000000001</c:v>
                </c:pt>
                <c:pt idx="8">
                  <c:v>1.45</c:v>
                </c:pt>
                <c:pt idx="9">
                  <c:v>1.45</c:v>
                </c:pt>
                <c:pt idx="10">
                  <c:v>1.45</c:v>
                </c:pt>
                <c:pt idx="11">
                  <c:v>1.45</c:v>
                </c:pt>
                <c:pt idx="12">
                  <c:v>1.1499999999999999</c:v>
                </c:pt>
                <c:pt idx="13">
                  <c:v>2.0499999999999998</c:v>
                </c:pt>
                <c:pt idx="14">
                  <c:v>2.4500000000000002</c:v>
                </c:pt>
                <c:pt idx="15">
                  <c:v>2.4500000000000002</c:v>
                </c:pt>
                <c:pt idx="16">
                  <c:v>2.448</c:v>
                </c:pt>
                <c:pt idx="17">
                  <c:v>2.8990339999999999</c:v>
                </c:pt>
                <c:pt idx="18">
                  <c:v>2.9010389999999995</c:v>
                </c:pt>
                <c:pt idx="19">
                  <c:v>3.1010389999999997</c:v>
                </c:pt>
                <c:pt idx="20">
                  <c:v>3.6995900000000002</c:v>
                </c:pt>
                <c:pt idx="21">
                  <c:v>3.1995900000000002</c:v>
                </c:pt>
                <c:pt idx="22">
                  <c:v>4.5033239999999992</c:v>
                </c:pt>
                <c:pt idx="23">
                  <c:v>4.5021909999999998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486-4A44-8A75-EC7180E3AABA}"/>
            </c:ext>
          </c:extLst>
        </c:ser>
        <c:ser>
          <c:idx val="4"/>
          <c:order val="4"/>
          <c:tx>
            <c:strRef>
              <c:f>Blad1!$A$6</c:f>
              <c:strCache>
                <c:ptCount val="1"/>
                <c:pt idx="0">
                  <c:v>Commercial paper</c:v>
                </c:pt>
              </c:strCache>
            </c:strRef>
          </c:tx>
          <c:spPr>
            <a:solidFill>
              <a:schemeClr val="accent5"/>
            </a:solidFill>
            <a:ln w="3175">
              <a:solidFill>
                <a:schemeClr val="bg1"/>
              </a:solidFill>
            </a:ln>
            <a:effectLst/>
          </c:spPr>
          <c:invertIfNegative val="0"/>
          <c:cat>
            <c:strRef>
              <c:f>Blad1!$B$1:$Y$1</c:f>
              <c:strCache>
                <c:ptCount val="24"/>
                <c:pt idx="0">
                  <c:v>Q1 2013</c:v>
                </c:pt>
                <c:pt idx="1">
                  <c:v>Q2 2013</c:v>
                </c:pt>
                <c:pt idx="2">
                  <c:v>Q3 2013</c:v>
                </c:pt>
                <c:pt idx="3">
                  <c:v>Q4 2013</c:v>
                </c:pt>
                <c:pt idx="4">
                  <c:v>Q1 2014</c:v>
                </c:pt>
                <c:pt idx="5">
                  <c:v>Q2 2014</c:v>
                </c:pt>
                <c:pt idx="6">
                  <c:v>Q3 2014</c:v>
                </c:pt>
                <c:pt idx="7">
                  <c:v>Q4 2014</c:v>
                </c:pt>
                <c:pt idx="8">
                  <c:v>Q1 2015</c:v>
                </c:pt>
                <c:pt idx="9">
                  <c:v>Q2 2015</c:v>
                </c:pt>
                <c:pt idx="10">
                  <c:v>Q3 2015</c:v>
                </c:pt>
                <c:pt idx="11">
                  <c:v>Q4 2015</c:v>
                </c:pt>
                <c:pt idx="12">
                  <c:v>Q1 2016</c:v>
                </c:pt>
                <c:pt idx="13">
                  <c:v>Q2 2016</c:v>
                </c:pt>
                <c:pt idx="14">
                  <c:v>Q3 2016</c:v>
                </c:pt>
                <c:pt idx="15">
                  <c:v>Q4 2016</c:v>
                </c:pt>
                <c:pt idx="16">
                  <c:v>Q1 2017</c:v>
                </c:pt>
                <c:pt idx="17">
                  <c:v>Q2 2017</c:v>
                </c:pt>
                <c:pt idx="18">
                  <c:v>Q3 2017</c:v>
                </c:pt>
                <c:pt idx="19">
                  <c:v>Q4 2017</c:v>
                </c:pt>
                <c:pt idx="20">
                  <c:v>Q1 2018</c:v>
                </c:pt>
                <c:pt idx="21">
                  <c:v>Q2 2018</c:v>
                </c:pt>
                <c:pt idx="22">
                  <c:v>Q3 2018</c:v>
                </c:pt>
                <c:pt idx="23">
                  <c:v>Q4 2018</c:v>
                </c:pt>
              </c:strCache>
            </c:strRef>
          </c:cat>
          <c:val>
            <c:numRef>
              <c:f>Blad1!$B$6:$Y$6</c:f>
              <c:numCache>
                <c:formatCode>#,##0.0</c:formatCode>
                <c:ptCount val="24"/>
                <c:pt idx="0">
                  <c:v>0.8</c:v>
                </c:pt>
                <c:pt idx="1">
                  <c:v>1.5</c:v>
                </c:pt>
                <c:pt idx="2">
                  <c:v>1.25</c:v>
                </c:pt>
                <c:pt idx="3">
                  <c:v>0.95</c:v>
                </c:pt>
                <c:pt idx="4">
                  <c:v>0.9</c:v>
                </c:pt>
                <c:pt idx="5">
                  <c:v>1.2</c:v>
                </c:pt>
                <c:pt idx="6">
                  <c:v>1.05</c:v>
                </c:pt>
                <c:pt idx="7">
                  <c:v>1.46</c:v>
                </c:pt>
                <c:pt idx="8">
                  <c:v>1.54</c:v>
                </c:pt>
                <c:pt idx="9">
                  <c:v>1.61</c:v>
                </c:pt>
                <c:pt idx="10">
                  <c:v>2.7</c:v>
                </c:pt>
                <c:pt idx="11">
                  <c:v>2.35</c:v>
                </c:pt>
                <c:pt idx="12">
                  <c:v>2.7250000000000001</c:v>
                </c:pt>
                <c:pt idx="13">
                  <c:v>3.3250000000000002</c:v>
                </c:pt>
                <c:pt idx="14">
                  <c:v>3.7930220000000001</c:v>
                </c:pt>
                <c:pt idx="15">
                  <c:v>3.9398610000000001</c:v>
                </c:pt>
                <c:pt idx="16">
                  <c:v>4.0229999999999997</c:v>
                </c:pt>
                <c:pt idx="17">
                  <c:v>3.7189839999999998</c:v>
                </c:pt>
                <c:pt idx="18">
                  <c:v>3.609524</c:v>
                </c:pt>
                <c:pt idx="19">
                  <c:v>3.5095239999999999</c:v>
                </c:pt>
                <c:pt idx="20">
                  <c:v>2.7250199999999998</c:v>
                </c:pt>
                <c:pt idx="21">
                  <c:v>3.1850200000000002</c:v>
                </c:pt>
                <c:pt idx="22">
                  <c:v>3.4850500000000002</c:v>
                </c:pt>
                <c:pt idx="23">
                  <c:v>1.7849999999999999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486-4A44-8A75-EC7180E3AA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overlap val="100"/>
        <c:axId val="566687176"/>
        <c:axId val="566687504"/>
      </c:barChart>
      <c:catAx>
        <c:axId val="566687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66687504"/>
        <c:crosses val="autoZero"/>
        <c:auto val="1"/>
        <c:lblAlgn val="ctr"/>
        <c:lblOffset val="100"/>
        <c:noMultiLvlLbl val="0"/>
      </c:catAx>
      <c:valAx>
        <c:axId val="56668750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B6B9B7"/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17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607025765377943E-5"/>
          <c:y val="0.86769379827279669"/>
          <c:w val="0.9999406355517203"/>
          <c:h val="0.132306201727203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sv-S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157856522565704E-2"/>
          <c:y val="4.0361828061248134E-2"/>
          <c:w val="0.92984214347743432"/>
          <c:h val="0.719021941612790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Blad1!$A$2</c:f>
              <c:strCache>
                <c:ptCount val="1"/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rgbClr val="BB8C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3B5-45EE-93FE-DE284117FAAA}"/>
              </c:ext>
            </c:extLst>
          </c:dPt>
          <c:dLbls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1 214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F1-4BD7-B05C-E00E056623C1}"/>
                </c:ext>
              </c:extLst>
            </c:dLbl>
            <c:numFmt formatCode="#,##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Blad1!$B$1:$M$1</c:f>
              <c:strCach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2019P</c:v>
                </c:pt>
              </c:strCache>
            </c:strRef>
          </c:cat>
          <c:val>
            <c:numRef>
              <c:f>Blad1!$B$2:$M$2</c:f>
              <c:numCache>
                <c:formatCode>General</c:formatCode>
                <c:ptCount val="12"/>
                <c:pt idx="0">
                  <c:v>537</c:v>
                </c:pt>
                <c:pt idx="1">
                  <c:v>667</c:v>
                </c:pt>
                <c:pt idx="2">
                  <c:v>669</c:v>
                </c:pt>
                <c:pt idx="3">
                  <c:v>694</c:v>
                </c:pt>
                <c:pt idx="4">
                  <c:v>739</c:v>
                </c:pt>
                <c:pt idx="5">
                  <c:v>829</c:v>
                </c:pt>
                <c:pt idx="6">
                  <c:v>844</c:v>
                </c:pt>
                <c:pt idx="7">
                  <c:v>945</c:v>
                </c:pt>
                <c:pt idx="8">
                  <c:v>965</c:v>
                </c:pt>
                <c:pt idx="9">
                  <c:v>1180</c:v>
                </c:pt>
                <c:pt idx="10">
                  <c:v>1216</c:v>
                </c:pt>
                <c:pt idx="11">
                  <c:v>1200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F8-4FA6-B62C-F1166F0721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axId val="566687176"/>
        <c:axId val="566687504"/>
      </c:barChart>
      <c:catAx>
        <c:axId val="56668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B6B9B7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504"/>
        <c:crosses val="autoZero"/>
        <c:auto val="1"/>
        <c:lblAlgn val="ctr"/>
        <c:lblOffset val="100"/>
        <c:noMultiLvlLbl val="0"/>
      </c:catAx>
      <c:valAx>
        <c:axId val="56668750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B6B9B7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157856522565704E-2"/>
          <c:y val="4.0361828061248134E-2"/>
          <c:w val="0.92984214347743432"/>
          <c:h val="0.719021941612790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Blad1!$A$2</c:f>
              <c:strCache>
                <c:ptCount val="1"/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3B5-45EE-93FE-DE284117FAAA}"/>
              </c:ext>
            </c:extLst>
          </c:dPt>
          <c:dPt>
            <c:idx val="23"/>
            <c:invertIfNegative val="0"/>
            <c:bubble3D val="0"/>
            <c:spPr>
              <a:solidFill>
                <a:srgbClr val="BB8C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A37-4240-A0A1-16F7D6D7B1EA}"/>
              </c:ext>
            </c:extLst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Blad1!$B$1:$Y$1</c:f>
              <c:strCach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strCache>
            </c:strRef>
          </c:cat>
          <c:val>
            <c:numRef>
              <c:f>Blad1!$B$2:$Y$2</c:f>
              <c:numCache>
                <c:formatCode>0.00</c:formatCode>
                <c:ptCount val="24"/>
                <c:pt idx="0">
                  <c:v>6.25E-2</c:v>
                </c:pt>
                <c:pt idx="1">
                  <c:v>0.125</c:v>
                </c:pt>
                <c:pt idx="2">
                  <c:v>0.1875</c:v>
                </c:pt>
                <c:pt idx="3">
                  <c:v>0.25</c:v>
                </c:pt>
                <c:pt idx="4">
                  <c:v>0.375</c:v>
                </c:pt>
                <c:pt idx="5">
                  <c:v>0.5625</c:v>
                </c:pt>
                <c:pt idx="6">
                  <c:v>0.75</c:v>
                </c:pt>
                <c:pt idx="7">
                  <c:v>0.87</c:v>
                </c:pt>
                <c:pt idx="8">
                  <c:v>1</c:v>
                </c:pt>
                <c:pt idx="9">
                  <c:v>1.1200000000000001</c:v>
                </c:pt>
                <c:pt idx="10">
                  <c:v>1.37</c:v>
                </c:pt>
                <c:pt idx="11">
                  <c:v>1.62</c:v>
                </c:pt>
                <c:pt idx="12">
                  <c:v>2</c:v>
                </c:pt>
                <c:pt idx="13" formatCode="General">
                  <c:v>2</c:v>
                </c:pt>
                <c:pt idx="14" formatCode="General">
                  <c:v>2.25</c:v>
                </c:pt>
                <c:pt idx="15" formatCode="General">
                  <c:v>2.4</c:v>
                </c:pt>
                <c:pt idx="16" formatCode="General">
                  <c:v>2.6</c:v>
                </c:pt>
                <c:pt idx="17" formatCode="General">
                  <c:v>2.85</c:v>
                </c:pt>
                <c:pt idx="18" formatCode="General">
                  <c:v>3.05</c:v>
                </c:pt>
                <c:pt idx="19" formatCode="General">
                  <c:v>3.3</c:v>
                </c:pt>
                <c:pt idx="20" formatCode="General">
                  <c:v>3.55</c:v>
                </c:pt>
                <c:pt idx="21" formatCode="General">
                  <c:v>3.95</c:v>
                </c:pt>
                <c:pt idx="22" formatCode="General">
                  <c:v>4.5</c:v>
                </c:pt>
                <c:pt idx="23" formatCode="General">
                  <c:v>4.8499999999999996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F8-4FA6-B62C-F1166F0721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6"/>
        <c:axId val="566687176"/>
        <c:axId val="566687504"/>
      </c:barChart>
      <c:catAx>
        <c:axId val="56668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B6B9B7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504"/>
        <c:crosses val="autoZero"/>
        <c:auto val="1"/>
        <c:lblAlgn val="ctr"/>
        <c:lblOffset val="100"/>
        <c:noMultiLvlLbl val="0"/>
      </c:catAx>
      <c:valAx>
        <c:axId val="566687504"/>
        <c:scaling>
          <c:orientation val="minMax"/>
          <c:max val="5"/>
        </c:scaling>
        <c:delete val="0"/>
        <c:axPos val="l"/>
        <c:majorGridlines>
          <c:spPr>
            <a:ln w="3175" cap="flat" cmpd="sng" algn="ctr">
              <a:solidFill>
                <a:srgbClr val="B6B9B7"/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5977302065001"/>
          <c:y val="5.1427570670596834E-2"/>
          <c:w val="0.92984214347743432"/>
          <c:h val="0.719021941612790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Blad1!$A$2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898278279634787E-17"/>
                  <c:y val="1.5156160462123263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7C-4658-A1A8-35F78CEC9256}"/>
                </c:ext>
              </c:extLst>
            </c:dLbl>
            <c:numFmt formatCode="#,##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Blad1!$B$2:$F$2</c:f>
              <c:numCache>
                <c:formatCode>General</c:formatCode>
                <c:ptCount val="5"/>
                <c:pt idx="0">
                  <c:v>5.7</c:v>
                </c:pt>
                <c:pt idx="1">
                  <c:v>21.8</c:v>
                </c:pt>
                <c:pt idx="2">
                  <c:v>17.8</c:v>
                </c:pt>
                <c:pt idx="3">
                  <c:v>15</c:v>
                </c:pt>
                <c:pt idx="4">
                  <c:v>17.7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9D-499B-934B-C1475BE6CF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3"/>
        <c:axId val="566687176"/>
        <c:axId val="566687504"/>
      </c:barChart>
      <c:catAx>
        <c:axId val="56668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B6B9B7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504"/>
        <c:crosses val="autoZero"/>
        <c:auto val="1"/>
        <c:lblAlgn val="ctr"/>
        <c:lblOffset val="100"/>
        <c:noMultiLvlLbl val="0"/>
      </c:catAx>
      <c:valAx>
        <c:axId val="566687504"/>
        <c:scaling>
          <c:orientation val="minMax"/>
          <c:max val="25"/>
        </c:scaling>
        <c:delete val="0"/>
        <c:axPos val="l"/>
        <c:majorGridlines>
          <c:spPr>
            <a:ln w="3175" cap="flat" cmpd="sng" algn="ctr">
              <a:solidFill>
                <a:srgbClr val="B6B9B7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17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75977302065001"/>
          <c:y val="5.1427570670596834E-2"/>
          <c:w val="0.92984214347743432"/>
          <c:h val="0.719021941612790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Blad1!$A$2</c:f>
              <c:strCache>
                <c:ptCount val="1"/>
              </c:strCache>
            </c:strRef>
          </c:tx>
          <c:spPr>
            <a:solidFill>
              <a:srgbClr val="6E746F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3.7796544287867483E-17"/>
                  <c:y val="1.7770292832358144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11-4CEA-A398-ABC0239C975A}"/>
                </c:ext>
              </c:extLst>
            </c:dLbl>
            <c:dLbl>
              <c:idx val="2"/>
              <c:layout>
                <c:manualLayout>
                  <c:x val="0"/>
                  <c:y val="2.8616364955543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D11-4CEA-A398-ABC0239C975A}"/>
                </c:ext>
              </c:extLst>
            </c:dLbl>
            <c:dLbl>
              <c:idx val="4"/>
              <c:layout>
                <c:manualLayout>
                  <c:x val="0"/>
                  <c:y val="2.8616364955543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11-4CEA-A398-ABC0239C975A}"/>
                </c:ext>
              </c:extLst>
            </c:dLbl>
            <c:numFmt formatCode="#,##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Blad1!$B$2:$F$2</c:f>
              <c:numCache>
                <c:formatCode>General</c:formatCode>
                <c:ptCount val="5"/>
                <c:pt idx="0">
                  <c:v>45.5</c:v>
                </c:pt>
                <c:pt idx="1">
                  <c:v>43</c:v>
                </c:pt>
                <c:pt idx="2">
                  <c:v>41.9</c:v>
                </c:pt>
                <c:pt idx="3">
                  <c:v>44.7</c:v>
                </c:pt>
                <c:pt idx="4">
                  <c:v>41.9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07-40C6-9255-CE0632D8A6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3"/>
        <c:axId val="566687176"/>
        <c:axId val="566687504"/>
      </c:barChart>
      <c:catAx>
        <c:axId val="56668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B6B9B7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504"/>
        <c:crosses val="autoZero"/>
        <c:auto val="1"/>
        <c:lblAlgn val="ctr"/>
        <c:lblOffset val="100"/>
        <c:noMultiLvlLbl val="0"/>
      </c:catAx>
      <c:valAx>
        <c:axId val="566687504"/>
        <c:scaling>
          <c:orientation val="minMax"/>
          <c:max val="50"/>
          <c:min val="35"/>
        </c:scaling>
        <c:delete val="0"/>
        <c:axPos val="l"/>
        <c:majorGridlines>
          <c:spPr>
            <a:ln w="3175" cap="flat" cmpd="sng" algn="ctr">
              <a:solidFill>
                <a:srgbClr val="B6B9B7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17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sv-S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43294058016473"/>
          <c:y val="5.6711111111111108E-2"/>
          <c:w val="0.92984214347743432"/>
          <c:h val="0.719021941612790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Blad1!$A$2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4028990938469946E-17"/>
                  <c:y val="8.8888888888888889E-3"/>
                </c:manualLayout>
              </c:layout>
              <c:numFmt formatCode="#,##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0E-409F-A6A6-0ECCC7EF8B14}"/>
                </c:ext>
              </c:extLst>
            </c:dLbl>
            <c:dLbl>
              <c:idx val="1"/>
              <c:layout>
                <c:manualLayout>
                  <c:x val="-7.5593088575734966E-17"/>
                  <c:y val="8.52688501498139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0E-409F-A6A6-0ECCC7EF8B14}"/>
                </c:ext>
              </c:extLst>
            </c:dLbl>
            <c:dLbl>
              <c:idx val="3"/>
              <c:layout>
                <c:manualLayout>
                  <c:x val="0"/>
                  <c:y val="8.88888888888889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0E-409F-A6A6-0ECCC7EF8B14}"/>
                </c:ext>
              </c:extLst>
            </c:dLbl>
            <c:dLbl>
              <c:idx val="4"/>
              <c:layout>
                <c:manualLayout>
                  <c:x val="0"/>
                  <c:y val="1.0106998897780042E-2"/>
                </c:manualLayout>
              </c:layout>
              <c:numFmt formatCode="#,##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0E-409F-A6A6-0ECCC7EF8B1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Blad1!$B$2:$F$2</c:f>
              <c:numCache>
                <c:formatCode>General</c:formatCode>
                <c:ptCount val="5"/>
                <c:pt idx="0">
                  <c:v>707</c:v>
                </c:pt>
                <c:pt idx="1">
                  <c:v>768</c:v>
                </c:pt>
                <c:pt idx="2">
                  <c:v>1002</c:v>
                </c:pt>
                <c:pt idx="3">
                  <c:v>1593</c:v>
                </c:pt>
                <c:pt idx="4">
                  <c:v>1758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BC-4F86-9D45-9FC8842E83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3"/>
        <c:axId val="566687176"/>
        <c:axId val="566687504"/>
      </c:barChart>
      <c:catAx>
        <c:axId val="56668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B6B9B7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504"/>
        <c:crosses val="autoZero"/>
        <c:auto val="1"/>
        <c:lblAlgn val="ctr"/>
        <c:lblOffset val="100"/>
        <c:noMultiLvlLbl val="0"/>
      </c:catAx>
      <c:valAx>
        <c:axId val="566687504"/>
        <c:scaling>
          <c:orientation val="minMax"/>
          <c:max val="2000"/>
          <c:min val="0"/>
        </c:scaling>
        <c:delete val="0"/>
        <c:axPos val="l"/>
        <c:majorGridlines>
          <c:spPr>
            <a:ln w="3175" cap="flat" cmpd="sng" algn="ctr">
              <a:solidFill>
                <a:srgbClr val="B6B9B7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176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sv-S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913196035680728E-2"/>
          <c:y val="0.10330548978394458"/>
          <c:w val="0.67711008346178947"/>
          <c:h val="0.68909923547636054"/>
        </c:manualLayout>
      </c:layout>
      <c:lineChart>
        <c:grouping val="standard"/>
        <c:varyColors val="0"/>
        <c:ser>
          <c:idx val="0"/>
          <c:order val="0"/>
          <c:tx>
            <c:strRef>
              <c:f>Hyror!$A$3</c:f>
              <c:strCache>
                <c:ptCount val="1"/>
                <c:pt idx="0">
                  <c:v>Stockholm CBD Prime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Hyror!$N$1:$BD$1</c:f>
              <c:numCache>
                <c:formatCode>General</c:formatCode>
                <c:ptCount val="43"/>
                <c:pt idx="0">
                  <c:v>2008</c:v>
                </c:pt>
                <c:pt idx="4">
                  <c:v>2009</c:v>
                </c:pt>
                <c:pt idx="8">
                  <c:v>2010</c:v>
                </c:pt>
                <c:pt idx="12">
                  <c:v>2011</c:v>
                </c:pt>
                <c:pt idx="16">
                  <c:v>2012</c:v>
                </c:pt>
                <c:pt idx="20">
                  <c:v>2013</c:v>
                </c:pt>
                <c:pt idx="24">
                  <c:v>2014</c:v>
                </c:pt>
                <c:pt idx="28">
                  <c:v>2015</c:v>
                </c:pt>
                <c:pt idx="32">
                  <c:v>2016</c:v>
                </c:pt>
                <c:pt idx="36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Hyror!$B$3:$BD$3</c:f>
              <c:numCache>
                <c:formatCode>#,##0</c:formatCode>
                <c:ptCount val="43"/>
                <c:pt idx="0">
                  <c:v>4400</c:v>
                </c:pt>
                <c:pt idx="1">
                  <c:v>4500</c:v>
                </c:pt>
                <c:pt idx="2">
                  <c:v>4500</c:v>
                </c:pt>
                <c:pt idx="3">
                  <c:v>4300</c:v>
                </c:pt>
                <c:pt idx="4">
                  <c:v>4000</c:v>
                </c:pt>
                <c:pt idx="5">
                  <c:v>3800</c:v>
                </c:pt>
                <c:pt idx="6">
                  <c:v>3750</c:v>
                </c:pt>
                <c:pt idx="7">
                  <c:v>3750</c:v>
                </c:pt>
                <c:pt idx="8">
                  <c:v>3850</c:v>
                </c:pt>
                <c:pt idx="9">
                  <c:v>4000</c:v>
                </c:pt>
                <c:pt idx="10">
                  <c:v>4200</c:v>
                </c:pt>
                <c:pt idx="11">
                  <c:v>4500</c:v>
                </c:pt>
                <c:pt idx="12">
                  <c:v>4500</c:v>
                </c:pt>
                <c:pt idx="13">
                  <c:v>4700</c:v>
                </c:pt>
                <c:pt idx="14">
                  <c:v>4700</c:v>
                </c:pt>
                <c:pt idx="15">
                  <c:v>4700</c:v>
                </c:pt>
                <c:pt idx="16">
                  <c:v>4650</c:v>
                </c:pt>
                <c:pt idx="17">
                  <c:v>4600</c:v>
                </c:pt>
                <c:pt idx="18">
                  <c:v>4600</c:v>
                </c:pt>
                <c:pt idx="19">
                  <c:v>4600</c:v>
                </c:pt>
                <c:pt idx="20">
                  <c:v>4600</c:v>
                </c:pt>
                <c:pt idx="21">
                  <c:v>4600</c:v>
                </c:pt>
                <c:pt idx="22">
                  <c:v>4700</c:v>
                </c:pt>
                <c:pt idx="23">
                  <c:v>4750</c:v>
                </c:pt>
                <c:pt idx="24">
                  <c:v>4800</c:v>
                </c:pt>
                <c:pt idx="25">
                  <c:v>4800</c:v>
                </c:pt>
                <c:pt idx="26">
                  <c:v>4700</c:v>
                </c:pt>
                <c:pt idx="27">
                  <c:v>4700</c:v>
                </c:pt>
                <c:pt idx="28">
                  <c:v>4800</c:v>
                </c:pt>
                <c:pt idx="29">
                  <c:v>4800</c:v>
                </c:pt>
                <c:pt idx="30">
                  <c:v>4850</c:v>
                </c:pt>
                <c:pt idx="31">
                  <c:v>5000</c:v>
                </c:pt>
                <c:pt idx="32">
                  <c:v>5200</c:v>
                </c:pt>
                <c:pt idx="33">
                  <c:v>5400</c:v>
                </c:pt>
                <c:pt idx="34">
                  <c:v>5800</c:v>
                </c:pt>
                <c:pt idx="35">
                  <c:v>6000</c:v>
                </c:pt>
                <c:pt idx="36">
                  <c:v>6200</c:v>
                </c:pt>
                <c:pt idx="37">
                  <c:v>6400</c:v>
                </c:pt>
                <c:pt idx="38">
                  <c:v>6500</c:v>
                </c:pt>
                <c:pt idx="39">
                  <c:v>6750</c:v>
                </c:pt>
                <c:pt idx="40">
                  <c:v>7000</c:v>
                </c:pt>
                <c:pt idx="41">
                  <c:v>7250</c:v>
                </c:pt>
                <c:pt idx="42">
                  <c:v>7250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D03-409B-916C-3939730087B7}"/>
            </c:ext>
          </c:extLst>
        </c:ser>
        <c:ser>
          <c:idx val="1"/>
          <c:order val="1"/>
          <c:tx>
            <c:strRef>
              <c:f>Hyror!$A$4</c:f>
              <c:strCache>
                <c:ptCount val="1"/>
                <c:pt idx="0">
                  <c:v>Stockholm CBD Secondary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Hyror!$N$1:$BD$1</c:f>
              <c:numCache>
                <c:formatCode>General</c:formatCode>
                <c:ptCount val="43"/>
                <c:pt idx="0">
                  <c:v>2008</c:v>
                </c:pt>
                <c:pt idx="4">
                  <c:v>2009</c:v>
                </c:pt>
                <c:pt idx="8">
                  <c:v>2010</c:v>
                </c:pt>
                <c:pt idx="12">
                  <c:v>2011</c:v>
                </c:pt>
                <c:pt idx="16">
                  <c:v>2012</c:v>
                </c:pt>
                <c:pt idx="20">
                  <c:v>2013</c:v>
                </c:pt>
                <c:pt idx="24">
                  <c:v>2014</c:v>
                </c:pt>
                <c:pt idx="28">
                  <c:v>2015</c:v>
                </c:pt>
                <c:pt idx="32">
                  <c:v>2016</c:v>
                </c:pt>
                <c:pt idx="36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Hyror!$B$4:$BD$4</c:f>
            </c:numRef>
          </c:val>
          <c:smooth val="0"/>
          <c:extLst>
            <c:ext xmlns:c16="http://schemas.microsoft.com/office/drawing/2014/chart" uri="{C3380CC4-5D6E-409C-BE32-E72D297353CC}">
              <c16:uniqueId val="{00000001-1D03-409B-916C-3939730087B7}"/>
            </c:ext>
          </c:extLst>
        </c:ser>
        <c:ser>
          <c:idx val="2"/>
          <c:order val="2"/>
          <c:tx>
            <c:strRef>
              <c:f>Hyror!$A$5</c:f>
              <c:strCache>
                <c:ptCount val="1"/>
                <c:pt idx="0">
                  <c:v>Vasastaden/Norrmalm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Hyror!$N$1:$BD$1</c:f>
              <c:numCache>
                <c:formatCode>General</c:formatCode>
                <c:ptCount val="43"/>
                <c:pt idx="0">
                  <c:v>2008</c:v>
                </c:pt>
                <c:pt idx="4">
                  <c:v>2009</c:v>
                </c:pt>
                <c:pt idx="8">
                  <c:v>2010</c:v>
                </c:pt>
                <c:pt idx="12">
                  <c:v>2011</c:v>
                </c:pt>
                <c:pt idx="16">
                  <c:v>2012</c:v>
                </c:pt>
                <c:pt idx="20">
                  <c:v>2013</c:v>
                </c:pt>
                <c:pt idx="24">
                  <c:v>2014</c:v>
                </c:pt>
                <c:pt idx="28">
                  <c:v>2015</c:v>
                </c:pt>
                <c:pt idx="32">
                  <c:v>2016</c:v>
                </c:pt>
                <c:pt idx="36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Hyror!$B$5:$BD$5</c:f>
              <c:numCache>
                <c:formatCode>#,##0</c:formatCode>
                <c:ptCount val="43"/>
                <c:pt idx="0">
                  <c:v>1950</c:v>
                </c:pt>
                <c:pt idx="1">
                  <c:v>2000</c:v>
                </c:pt>
                <c:pt idx="2">
                  <c:v>2150</c:v>
                </c:pt>
                <c:pt idx="3">
                  <c:v>2100</c:v>
                </c:pt>
                <c:pt idx="4">
                  <c:v>2050</c:v>
                </c:pt>
                <c:pt idx="5">
                  <c:v>2000</c:v>
                </c:pt>
                <c:pt idx="6">
                  <c:v>2000</c:v>
                </c:pt>
                <c:pt idx="7">
                  <c:v>2000</c:v>
                </c:pt>
                <c:pt idx="8">
                  <c:v>2000</c:v>
                </c:pt>
                <c:pt idx="9">
                  <c:v>2000</c:v>
                </c:pt>
                <c:pt idx="10">
                  <c:v>2100</c:v>
                </c:pt>
                <c:pt idx="11">
                  <c:v>2100</c:v>
                </c:pt>
                <c:pt idx="12">
                  <c:v>2250</c:v>
                </c:pt>
                <c:pt idx="13">
                  <c:v>2250</c:v>
                </c:pt>
                <c:pt idx="14">
                  <c:v>2400</c:v>
                </c:pt>
                <c:pt idx="15">
                  <c:v>2400</c:v>
                </c:pt>
                <c:pt idx="16">
                  <c:v>2400</c:v>
                </c:pt>
                <c:pt idx="17">
                  <c:v>2500</c:v>
                </c:pt>
                <c:pt idx="18">
                  <c:v>2600</c:v>
                </c:pt>
                <c:pt idx="19">
                  <c:v>2600</c:v>
                </c:pt>
                <c:pt idx="20">
                  <c:v>2700</c:v>
                </c:pt>
                <c:pt idx="21">
                  <c:v>2700</c:v>
                </c:pt>
                <c:pt idx="22">
                  <c:v>2700</c:v>
                </c:pt>
                <c:pt idx="23">
                  <c:v>2800</c:v>
                </c:pt>
                <c:pt idx="24">
                  <c:v>2800</c:v>
                </c:pt>
                <c:pt idx="25">
                  <c:v>2800</c:v>
                </c:pt>
                <c:pt idx="26">
                  <c:v>2850</c:v>
                </c:pt>
                <c:pt idx="27">
                  <c:v>2850</c:v>
                </c:pt>
                <c:pt idx="28">
                  <c:v>2850</c:v>
                </c:pt>
                <c:pt idx="29">
                  <c:v>2850</c:v>
                </c:pt>
                <c:pt idx="30">
                  <c:v>2900</c:v>
                </c:pt>
                <c:pt idx="31">
                  <c:v>2950</c:v>
                </c:pt>
                <c:pt idx="32">
                  <c:v>2950</c:v>
                </c:pt>
                <c:pt idx="33">
                  <c:v>3000</c:v>
                </c:pt>
                <c:pt idx="34">
                  <c:v>3000</c:v>
                </c:pt>
                <c:pt idx="35">
                  <c:v>3000</c:v>
                </c:pt>
                <c:pt idx="36">
                  <c:v>3000</c:v>
                </c:pt>
                <c:pt idx="37">
                  <c:v>3000</c:v>
                </c:pt>
                <c:pt idx="38">
                  <c:v>3000</c:v>
                </c:pt>
                <c:pt idx="39">
                  <c:v>3000</c:v>
                </c:pt>
                <c:pt idx="40">
                  <c:v>3200</c:v>
                </c:pt>
                <c:pt idx="41">
                  <c:v>3200</c:v>
                </c:pt>
                <c:pt idx="42">
                  <c:v>3400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D03-409B-916C-3939730087B7}"/>
            </c:ext>
          </c:extLst>
        </c:ser>
        <c:ser>
          <c:idx val="3"/>
          <c:order val="3"/>
          <c:tx>
            <c:strRef>
              <c:f>Hyror!$A$6</c:f>
              <c:strCache>
                <c:ptCount val="1"/>
                <c:pt idx="0">
                  <c:v>Kista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Hyror!$N$1:$BD$1</c:f>
              <c:numCache>
                <c:formatCode>General</c:formatCode>
                <c:ptCount val="43"/>
                <c:pt idx="0">
                  <c:v>2008</c:v>
                </c:pt>
                <c:pt idx="4">
                  <c:v>2009</c:v>
                </c:pt>
                <c:pt idx="8">
                  <c:v>2010</c:v>
                </c:pt>
                <c:pt idx="12">
                  <c:v>2011</c:v>
                </c:pt>
                <c:pt idx="16">
                  <c:v>2012</c:v>
                </c:pt>
                <c:pt idx="20">
                  <c:v>2013</c:v>
                </c:pt>
                <c:pt idx="24">
                  <c:v>2014</c:v>
                </c:pt>
                <c:pt idx="28">
                  <c:v>2015</c:v>
                </c:pt>
                <c:pt idx="32">
                  <c:v>2016</c:v>
                </c:pt>
                <c:pt idx="36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Hyror!$B$6:$BD$6</c:f>
              <c:numCache>
                <c:formatCode>#,##0</c:formatCode>
                <c:ptCount val="43"/>
                <c:pt idx="0">
                  <c:v>2200</c:v>
                </c:pt>
                <c:pt idx="1">
                  <c:v>2150</c:v>
                </c:pt>
                <c:pt idx="2">
                  <c:v>2100</c:v>
                </c:pt>
                <c:pt idx="3">
                  <c:v>2050</c:v>
                </c:pt>
                <c:pt idx="4">
                  <c:v>2000</c:v>
                </c:pt>
                <c:pt idx="5">
                  <c:v>2050</c:v>
                </c:pt>
                <c:pt idx="6">
                  <c:v>2100</c:v>
                </c:pt>
                <c:pt idx="7">
                  <c:v>2150</c:v>
                </c:pt>
                <c:pt idx="8">
                  <c:v>2200</c:v>
                </c:pt>
                <c:pt idx="9">
                  <c:v>2250</c:v>
                </c:pt>
                <c:pt idx="10">
                  <c:v>2300</c:v>
                </c:pt>
                <c:pt idx="11">
                  <c:v>2350</c:v>
                </c:pt>
                <c:pt idx="12">
                  <c:v>2400</c:v>
                </c:pt>
                <c:pt idx="13">
                  <c:v>2450</c:v>
                </c:pt>
                <c:pt idx="14">
                  <c:v>2500</c:v>
                </c:pt>
                <c:pt idx="15">
                  <c:v>2550</c:v>
                </c:pt>
                <c:pt idx="16">
                  <c:v>2600</c:v>
                </c:pt>
                <c:pt idx="17">
                  <c:v>2600</c:v>
                </c:pt>
                <c:pt idx="18">
                  <c:v>2700</c:v>
                </c:pt>
                <c:pt idx="19">
                  <c:v>2700</c:v>
                </c:pt>
                <c:pt idx="20">
                  <c:v>2700</c:v>
                </c:pt>
                <c:pt idx="21">
                  <c:v>2700</c:v>
                </c:pt>
                <c:pt idx="22">
                  <c:v>2700</c:v>
                </c:pt>
                <c:pt idx="23">
                  <c:v>2600</c:v>
                </c:pt>
                <c:pt idx="24">
                  <c:v>2600</c:v>
                </c:pt>
                <c:pt idx="25">
                  <c:v>2600</c:v>
                </c:pt>
                <c:pt idx="26">
                  <c:v>2600</c:v>
                </c:pt>
                <c:pt idx="27">
                  <c:v>2600</c:v>
                </c:pt>
                <c:pt idx="28">
                  <c:v>2600</c:v>
                </c:pt>
                <c:pt idx="29">
                  <c:v>2600</c:v>
                </c:pt>
                <c:pt idx="30">
                  <c:v>2600</c:v>
                </c:pt>
                <c:pt idx="31">
                  <c:v>2600</c:v>
                </c:pt>
                <c:pt idx="32">
                  <c:v>2600</c:v>
                </c:pt>
                <c:pt idx="33">
                  <c:v>2600</c:v>
                </c:pt>
                <c:pt idx="34">
                  <c:v>2600</c:v>
                </c:pt>
                <c:pt idx="35">
                  <c:v>2600</c:v>
                </c:pt>
                <c:pt idx="36">
                  <c:v>2600</c:v>
                </c:pt>
                <c:pt idx="37">
                  <c:v>2600</c:v>
                </c:pt>
                <c:pt idx="38">
                  <c:v>2600</c:v>
                </c:pt>
                <c:pt idx="39">
                  <c:v>2600</c:v>
                </c:pt>
                <c:pt idx="40">
                  <c:v>2600</c:v>
                </c:pt>
                <c:pt idx="41">
                  <c:v>2600</c:v>
                </c:pt>
                <c:pt idx="42">
                  <c:v>2600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D03-409B-916C-3939730087B7}"/>
            </c:ext>
          </c:extLst>
        </c:ser>
        <c:ser>
          <c:idx val="4"/>
          <c:order val="4"/>
          <c:tx>
            <c:strRef>
              <c:f>Hyror!$A$7</c:f>
              <c:strCache>
                <c:ptCount val="1"/>
                <c:pt idx="0">
                  <c:v>Söderförort Stockholm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Hyror!$N$1:$BD$1</c:f>
              <c:numCache>
                <c:formatCode>General</c:formatCode>
                <c:ptCount val="43"/>
                <c:pt idx="0">
                  <c:v>2008</c:v>
                </c:pt>
                <c:pt idx="4">
                  <c:v>2009</c:v>
                </c:pt>
                <c:pt idx="8">
                  <c:v>2010</c:v>
                </c:pt>
                <c:pt idx="12">
                  <c:v>2011</c:v>
                </c:pt>
                <c:pt idx="16">
                  <c:v>2012</c:v>
                </c:pt>
                <c:pt idx="20">
                  <c:v>2013</c:v>
                </c:pt>
                <c:pt idx="24">
                  <c:v>2014</c:v>
                </c:pt>
                <c:pt idx="28">
                  <c:v>2015</c:v>
                </c:pt>
                <c:pt idx="32">
                  <c:v>2016</c:v>
                </c:pt>
                <c:pt idx="36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Hyror!$B$7:$BD$7</c:f>
              <c:numCache>
                <c:formatCode>#,##0</c:formatCode>
                <c:ptCount val="43"/>
                <c:pt idx="0">
                  <c:v>1750</c:v>
                </c:pt>
                <c:pt idx="1">
                  <c:v>1750</c:v>
                </c:pt>
                <c:pt idx="2">
                  <c:v>1750</c:v>
                </c:pt>
                <c:pt idx="3">
                  <c:v>1800</c:v>
                </c:pt>
                <c:pt idx="4">
                  <c:v>1750</c:v>
                </c:pt>
                <c:pt idx="5">
                  <c:v>1700</c:v>
                </c:pt>
                <c:pt idx="6">
                  <c:v>1650</c:v>
                </c:pt>
                <c:pt idx="7">
                  <c:v>1600</c:v>
                </c:pt>
                <c:pt idx="8">
                  <c:v>1600</c:v>
                </c:pt>
                <c:pt idx="9">
                  <c:v>1600</c:v>
                </c:pt>
                <c:pt idx="10">
                  <c:v>1600</c:v>
                </c:pt>
                <c:pt idx="11">
                  <c:v>1600</c:v>
                </c:pt>
                <c:pt idx="12">
                  <c:v>1650</c:v>
                </c:pt>
                <c:pt idx="13">
                  <c:v>1700</c:v>
                </c:pt>
                <c:pt idx="14">
                  <c:v>1800</c:v>
                </c:pt>
                <c:pt idx="15">
                  <c:v>1900</c:v>
                </c:pt>
                <c:pt idx="16">
                  <c:v>2000</c:v>
                </c:pt>
                <c:pt idx="17">
                  <c:v>2100</c:v>
                </c:pt>
                <c:pt idx="18">
                  <c:v>2100</c:v>
                </c:pt>
                <c:pt idx="19">
                  <c:v>2200</c:v>
                </c:pt>
                <c:pt idx="20">
                  <c:v>2300</c:v>
                </c:pt>
                <c:pt idx="21">
                  <c:v>2300</c:v>
                </c:pt>
                <c:pt idx="22">
                  <c:v>2300</c:v>
                </c:pt>
                <c:pt idx="23">
                  <c:v>2300</c:v>
                </c:pt>
                <c:pt idx="24">
                  <c:v>2300</c:v>
                </c:pt>
                <c:pt idx="25">
                  <c:v>2300</c:v>
                </c:pt>
                <c:pt idx="26">
                  <c:v>2300</c:v>
                </c:pt>
                <c:pt idx="27">
                  <c:v>2300</c:v>
                </c:pt>
                <c:pt idx="28">
                  <c:v>2300</c:v>
                </c:pt>
                <c:pt idx="29">
                  <c:v>2300</c:v>
                </c:pt>
                <c:pt idx="30">
                  <c:v>2300</c:v>
                </c:pt>
                <c:pt idx="31">
                  <c:v>2350</c:v>
                </c:pt>
                <c:pt idx="32">
                  <c:v>2350</c:v>
                </c:pt>
                <c:pt idx="33">
                  <c:v>2400</c:v>
                </c:pt>
                <c:pt idx="34">
                  <c:v>2450</c:v>
                </c:pt>
                <c:pt idx="35">
                  <c:v>2450</c:v>
                </c:pt>
                <c:pt idx="36">
                  <c:v>2600</c:v>
                </c:pt>
                <c:pt idx="37">
                  <c:v>2600</c:v>
                </c:pt>
                <c:pt idx="38">
                  <c:v>2650</c:v>
                </c:pt>
                <c:pt idx="39">
                  <c:v>2650</c:v>
                </c:pt>
                <c:pt idx="40">
                  <c:v>2800</c:v>
                </c:pt>
                <c:pt idx="41">
                  <c:v>2800</c:v>
                </c:pt>
                <c:pt idx="42">
                  <c:v>2800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D03-409B-916C-3939730087B7}"/>
            </c:ext>
          </c:extLst>
        </c:ser>
        <c:ser>
          <c:idx val="5"/>
          <c:order val="5"/>
          <c:tx>
            <c:strRef>
              <c:f>Hyror!$A$8</c:f>
              <c:strCache>
                <c:ptCount val="1"/>
                <c:pt idx="0">
                  <c:v>Södermalm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Hyror!$N$1:$BD$1</c:f>
              <c:numCache>
                <c:formatCode>General</c:formatCode>
                <c:ptCount val="43"/>
                <c:pt idx="0">
                  <c:v>2008</c:v>
                </c:pt>
                <c:pt idx="4">
                  <c:v>2009</c:v>
                </c:pt>
                <c:pt idx="8">
                  <c:v>2010</c:v>
                </c:pt>
                <c:pt idx="12">
                  <c:v>2011</c:v>
                </c:pt>
                <c:pt idx="16">
                  <c:v>2012</c:v>
                </c:pt>
                <c:pt idx="20">
                  <c:v>2013</c:v>
                </c:pt>
                <c:pt idx="24">
                  <c:v>2014</c:v>
                </c:pt>
                <c:pt idx="28">
                  <c:v>2015</c:v>
                </c:pt>
                <c:pt idx="32">
                  <c:v>2016</c:v>
                </c:pt>
                <c:pt idx="36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Hyror!$B$8:$BD$8</c:f>
              <c:numCache>
                <c:formatCode>#,##0</c:formatCode>
                <c:ptCount val="43"/>
                <c:pt idx="0">
                  <c:v>3500</c:v>
                </c:pt>
                <c:pt idx="1">
                  <c:v>3500</c:v>
                </c:pt>
                <c:pt idx="2">
                  <c:v>3400</c:v>
                </c:pt>
                <c:pt idx="3">
                  <c:v>3300</c:v>
                </c:pt>
                <c:pt idx="4">
                  <c:v>3200</c:v>
                </c:pt>
                <c:pt idx="5">
                  <c:v>3200</c:v>
                </c:pt>
                <c:pt idx="6">
                  <c:v>3200</c:v>
                </c:pt>
                <c:pt idx="7">
                  <c:v>3100</c:v>
                </c:pt>
                <c:pt idx="8">
                  <c:v>3100</c:v>
                </c:pt>
                <c:pt idx="9">
                  <c:v>3150</c:v>
                </c:pt>
                <c:pt idx="10">
                  <c:v>3200</c:v>
                </c:pt>
                <c:pt idx="11">
                  <c:v>3250</c:v>
                </c:pt>
                <c:pt idx="12">
                  <c:v>3300</c:v>
                </c:pt>
                <c:pt idx="13">
                  <c:v>3350</c:v>
                </c:pt>
                <c:pt idx="14">
                  <c:v>3400</c:v>
                </c:pt>
                <c:pt idx="15">
                  <c:v>3450</c:v>
                </c:pt>
                <c:pt idx="16">
                  <c:v>3500</c:v>
                </c:pt>
                <c:pt idx="17">
                  <c:v>3500</c:v>
                </c:pt>
                <c:pt idx="18">
                  <c:v>3500</c:v>
                </c:pt>
                <c:pt idx="19">
                  <c:v>3500</c:v>
                </c:pt>
                <c:pt idx="20">
                  <c:v>3500</c:v>
                </c:pt>
                <c:pt idx="21">
                  <c:v>3500</c:v>
                </c:pt>
                <c:pt idx="22">
                  <c:v>3500</c:v>
                </c:pt>
                <c:pt idx="23">
                  <c:v>3500</c:v>
                </c:pt>
                <c:pt idx="24">
                  <c:v>3500</c:v>
                </c:pt>
                <c:pt idx="25">
                  <c:v>3500</c:v>
                </c:pt>
                <c:pt idx="26">
                  <c:v>3500</c:v>
                </c:pt>
                <c:pt idx="27">
                  <c:v>3500</c:v>
                </c:pt>
                <c:pt idx="28">
                  <c:v>3500</c:v>
                </c:pt>
                <c:pt idx="29">
                  <c:v>3500</c:v>
                </c:pt>
                <c:pt idx="30">
                  <c:v>3500</c:v>
                </c:pt>
                <c:pt idx="31">
                  <c:v>3500</c:v>
                </c:pt>
                <c:pt idx="32">
                  <c:v>3600</c:v>
                </c:pt>
                <c:pt idx="33">
                  <c:v>3600</c:v>
                </c:pt>
                <c:pt idx="34">
                  <c:v>3700</c:v>
                </c:pt>
                <c:pt idx="35">
                  <c:v>3800</c:v>
                </c:pt>
                <c:pt idx="36">
                  <c:v>3900</c:v>
                </c:pt>
                <c:pt idx="37">
                  <c:v>3950</c:v>
                </c:pt>
                <c:pt idx="38">
                  <c:v>4200</c:v>
                </c:pt>
                <c:pt idx="39">
                  <c:v>4500</c:v>
                </c:pt>
                <c:pt idx="40">
                  <c:v>4700</c:v>
                </c:pt>
                <c:pt idx="41">
                  <c:v>4700</c:v>
                </c:pt>
                <c:pt idx="42">
                  <c:v>4800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D03-409B-916C-3939730087B7}"/>
            </c:ext>
          </c:extLst>
        </c:ser>
        <c:ser>
          <c:idx val="6"/>
          <c:order val="6"/>
          <c:tx>
            <c:strRef>
              <c:f>Hyror!$A$9</c:f>
              <c:strCache>
                <c:ptCount val="1"/>
                <c:pt idx="0">
                  <c:v>Göteborg CBD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Hyror!$N$1:$BD$1</c:f>
              <c:numCache>
                <c:formatCode>General</c:formatCode>
                <c:ptCount val="43"/>
                <c:pt idx="0">
                  <c:v>2008</c:v>
                </c:pt>
                <c:pt idx="4">
                  <c:v>2009</c:v>
                </c:pt>
                <c:pt idx="8">
                  <c:v>2010</c:v>
                </c:pt>
                <c:pt idx="12">
                  <c:v>2011</c:v>
                </c:pt>
                <c:pt idx="16">
                  <c:v>2012</c:v>
                </c:pt>
                <c:pt idx="20">
                  <c:v>2013</c:v>
                </c:pt>
                <c:pt idx="24">
                  <c:v>2014</c:v>
                </c:pt>
                <c:pt idx="28">
                  <c:v>2015</c:v>
                </c:pt>
                <c:pt idx="32">
                  <c:v>2016</c:v>
                </c:pt>
                <c:pt idx="36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Hyror!$B$9:$BD$9</c:f>
            </c:numRef>
          </c:val>
          <c:smooth val="0"/>
          <c:extLst>
            <c:ext xmlns:c16="http://schemas.microsoft.com/office/drawing/2014/chart" uri="{C3380CC4-5D6E-409C-BE32-E72D297353CC}">
              <c16:uniqueId val="{00000006-1D03-409B-916C-3939730087B7}"/>
            </c:ext>
          </c:extLst>
        </c:ser>
        <c:ser>
          <c:idx val="7"/>
          <c:order val="7"/>
          <c:tx>
            <c:strRef>
              <c:f>Hyror!$A$10</c:f>
              <c:strCache>
                <c:ptCount val="1"/>
                <c:pt idx="0">
                  <c:v>Lindholmen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Hyror!$N$1:$BD$1</c:f>
              <c:numCache>
                <c:formatCode>General</c:formatCode>
                <c:ptCount val="43"/>
                <c:pt idx="0">
                  <c:v>2008</c:v>
                </c:pt>
                <c:pt idx="4">
                  <c:v>2009</c:v>
                </c:pt>
                <c:pt idx="8">
                  <c:v>2010</c:v>
                </c:pt>
                <c:pt idx="12">
                  <c:v>2011</c:v>
                </c:pt>
                <c:pt idx="16">
                  <c:v>2012</c:v>
                </c:pt>
                <c:pt idx="20">
                  <c:v>2013</c:v>
                </c:pt>
                <c:pt idx="24">
                  <c:v>2014</c:v>
                </c:pt>
                <c:pt idx="28">
                  <c:v>2015</c:v>
                </c:pt>
                <c:pt idx="32">
                  <c:v>2016</c:v>
                </c:pt>
                <c:pt idx="36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Hyror!$B$10:$BD$10</c:f>
              <c:numCache>
                <c:formatCode>#,##0</c:formatCode>
                <c:ptCount val="43"/>
                <c:pt idx="0">
                  <c:v>2250</c:v>
                </c:pt>
                <c:pt idx="1">
                  <c:v>2250</c:v>
                </c:pt>
                <c:pt idx="2">
                  <c:v>2250</c:v>
                </c:pt>
                <c:pt idx="3">
                  <c:v>2250</c:v>
                </c:pt>
                <c:pt idx="4">
                  <c:v>2200</c:v>
                </c:pt>
                <c:pt idx="5">
                  <c:v>2200</c:v>
                </c:pt>
                <c:pt idx="6">
                  <c:v>2250</c:v>
                </c:pt>
                <c:pt idx="7">
                  <c:v>2250</c:v>
                </c:pt>
                <c:pt idx="8">
                  <c:v>2250</c:v>
                </c:pt>
                <c:pt idx="9">
                  <c:v>2300</c:v>
                </c:pt>
                <c:pt idx="10">
                  <c:v>2300</c:v>
                </c:pt>
                <c:pt idx="11">
                  <c:v>2350</c:v>
                </c:pt>
                <c:pt idx="12">
                  <c:v>2400</c:v>
                </c:pt>
                <c:pt idx="13">
                  <c:v>2400</c:v>
                </c:pt>
                <c:pt idx="14">
                  <c:v>2400</c:v>
                </c:pt>
                <c:pt idx="15">
                  <c:v>2350</c:v>
                </c:pt>
                <c:pt idx="16">
                  <c:v>2300</c:v>
                </c:pt>
                <c:pt idx="17">
                  <c:v>2300</c:v>
                </c:pt>
                <c:pt idx="18">
                  <c:v>2300</c:v>
                </c:pt>
                <c:pt idx="19">
                  <c:v>2300</c:v>
                </c:pt>
                <c:pt idx="20">
                  <c:v>2300</c:v>
                </c:pt>
                <c:pt idx="21">
                  <c:v>2300</c:v>
                </c:pt>
                <c:pt idx="22">
                  <c:v>2200</c:v>
                </c:pt>
                <c:pt idx="23">
                  <c:v>2200</c:v>
                </c:pt>
                <c:pt idx="24">
                  <c:v>2300</c:v>
                </c:pt>
                <c:pt idx="25">
                  <c:v>2350</c:v>
                </c:pt>
                <c:pt idx="26">
                  <c:v>2350</c:v>
                </c:pt>
                <c:pt idx="27">
                  <c:v>2350</c:v>
                </c:pt>
                <c:pt idx="28">
                  <c:v>2350</c:v>
                </c:pt>
                <c:pt idx="29">
                  <c:v>2350</c:v>
                </c:pt>
                <c:pt idx="30">
                  <c:v>2350</c:v>
                </c:pt>
                <c:pt idx="31">
                  <c:v>2350</c:v>
                </c:pt>
                <c:pt idx="32">
                  <c:v>2350</c:v>
                </c:pt>
                <c:pt idx="33">
                  <c:v>2400</c:v>
                </c:pt>
                <c:pt idx="34">
                  <c:v>2500</c:v>
                </c:pt>
                <c:pt idx="35">
                  <c:v>2500</c:v>
                </c:pt>
                <c:pt idx="36">
                  <c:v>2500</c:v>
                </c:pt>
                <c:pt idx="37">
                  <c:v>2500</c:v>
                </c:pt>
                <c:pt idx="38">
                  <c:v>2500</c:v>
                </c:pt>
                <c:pt idx="39">
                  <c:v>2500</c:v>
                </c:pt>
                <c:pt idx="40">
                  <c:v>2700</c:v>
                </c:pt>
                <c:pt idx="41">
                  <c:v>2700</c:v>
                </c:pt>
                <c:pt idx="42">
                  <c:v>2700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D03-409B-916C-3939730087B7}"/>
            </c:ext>
          </c:extLst>
        </c:ser>
        <c:ser>
          <c:idx val="8"/>
          <c:order val="8"/>
          <c:tx>
            <c:strRef>
              <c:f>Hyror!$A$11</c:f>
              <c:strCache>
                <c:ptCount val="1"/>
                <c:pt idx="0">
                  <c:v>Malmö CBD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Hyror!$N$1:$BD$1</c:f>
              <c:numCache>
                <c:formatCode>General</c:formatCode>
                <c:ptCount val="43"/>
                <c:pt idx="0">
                  <c:v>2008</c:v>
                </c:pt>
                <c:pt idx="4">
                  <c:v>2009</c:v>
                </c:pt>
                <c:pt idx="8">
                  <c:v>2010</c:v>
                </c:pt>
                <c:pt idx="12">
                  <c:v>2011</c:v>
                </c:pt>
                <c:pt idx="16">
                  <c:v>2012</c:v>
                </c:pt>
                <c:pt idx="20">
                  <c:v>2013</c:v>
                </c:pt>
                <c:pt idx="24">
                  <c:v>2014</c:v>
                </c:pt>
                <c:pt idx="28">
                  <c:v>2015</c:v>
                </c:pt>
                <c:pt idx="32">
                  <c:v>2016</c:v>
                </c:pt>
                <c:pt idx="36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Hyror!$B$11:$BD$11</c:f>
              <c:numCache>
                <c:formatCode>#,##0</c:formatCode>
                <c:ptCount val="43"/>
                <c:pt idx="0">
                  <c:v>1900</c:v>
                </c:pt>
                <c:pt idx="1">
                  <c:v>1900</c:v>
                </c:pt>
                <c:pt idx="2">
                  <c:v>1900</c:v>
                </c:pt>
                <c:pt idx="3">
                  <c:v>2000</c:v>
                </c:pt>
                <c:pt idx="4">
                  <c:v>2000</c:v>
                </c:pt>
                <c:pt idx="5">
                  <c:v>2050</c:v>
                </c:pt>
                <c:pt idx="6">
                  <c:v>2000</c:v>
                </c:pt>
                <c:pt idx="7">
                  <c:v>2100</c:v>
                </c:pt>
                <c:pt idx="8">
                  <c:v>2100</c:v>
                </c:pt>
                <c:pt idx="9">
                  <c:v>2100</c:v>
                </c:pt>
                <c:pt idx="10">
                  <c:v>2100</c:v>
                </c:pt>
                <c:pt idx="11">
                  <c:v>2100</c:v>
                </c:pt>
                <c:pt idx="12">
                  <c:v>2200</c:v>
                </c:pt>
                <c:pt idx="13">
                  <c:v>2200</c:v>
                </c:pt>
                <c:pt idx="14">
                  <c:v>2250</c:v>
                </c:pt>
                <c:pt idx="15">
                  <c:v>2300</c:v>
                </c:pt>
                <c:pt idx="16">
                  <c:v>2300</c:v>
                </c:pt>
                <c:pt idx="17">
                  <c:v>2300</c:v>
                </c:pt>
                <c:pt idx="18">
                  <c:v>2300</c:v>
                </c:pt>
                <c:pt idx="19">
                  <c:v>2300</c:v>
                </c:pt>
                <c:pt idx="20">
                  <c:v>2300</c:v>
                </c:pt>
                <c:pt idx="21">
                  <c:v>2350</c:v>
                </c:pt>
                <c:pt idx="22">
                  <c:v>2350</c:v>
                </c:pt>
                <c:pt idx="23">
                  <c:v>2350</c:v>
                </c:pt>
                <c:pt idx="24">
                  <c:v>2350</c:v>
                </c:pt>
                <c:pt idx="25">
                  <c:v>2400</c:v>
                </c:pt>
                <c:pt idx="26">
                  <c:v>2400</c:v>
                </c:pt>
                <c:pt idx="27">
                  <c:v>2500</c:v>
                </c:pt>
                <c:pt idx="28">
                  <c:v>2500</c:v>
                </c:pt>
                <c:pt idx="29">
                  <c:v>2550</c:v>
                </c:pt>
                <c:pt idx="30">
                  <c:v>2550</c:v>
                </c:pt>
                <c:pt idx="31">
                  <c:v>2550</c:v>
                </c:pt>
                <c:pt idx="32">
                  <c:v>2600</c:v>
                </c:pt>
                <c:pt idx="33">
                  <c:v>2650</c:v>
                </c:pt>
                <c:pt idx="34">
                  <c:v>2650</c:v>
                </c:pt>
                <c:pt idx="35">
                  <c:v>2700</c:v>
                </c:pt>
                <c:pt idx="36">
                  <c:v>2700</c:v>
                </c:pt>
                <c:pt idx="37">
                  <c:v>2700</c:v>
                </c:pt>
                <c:pt idx="38">
                  <c:v>2700</c:v>
                </c:pt>
                <c:pt idx="39">
                  <c:v>2700</c:v>
                </c:pt>
                <c:pt idx="40">
                  <c:v>2800</c:v>
                </c:pt>
                <c:pt idx="41">
                  <c:v>2800</c:v>
                </c:pt>
                <c:pt idx="42">
                  <c:v>2800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D03-409B-916C-393973008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0862480"/>
        <c:axId val="470868056"/>
      </c:lineChart>
      <c:catAx>
        <c:axId val="47086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B6B9B7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70868056"/>
        <c:crosses val="autoZero"/>
        <c:auto val="1"/>
        <c:lblAlgn val="ctr"/>
        <c:lblOffset val="100"/>
        <c:noMultiLvlLbl val="0"/>
      </c:catAx>
      <c:valAx>
        <c:axId val="47086805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B6B9B7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70862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770672184495451"/>
          <c:y val="9.8750267589961402E-2"/>
          <c:w val="0.17583237280525119"/>
          <c:h val="0.420273843559865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157856522565704E-2"/>
          <c:y val="4.0361828061248134E-2"/>
          <c:w val="0.92984214347743432"/>
          <c:h val="0.52749591808760488"/>
        </c:manualLayout>
      </c:layout>
      <c:lineChart>
        <c:grouping val="standard"/>
        <c:varyColors val="0"/>
        <c:ser>
          <c:idx val="0"/>
          <c:order val="0"/>
          <c:tx>
            <c:strRef>
              <c:f>Blad1!$A$3</c:f>
              <c:strCache>
                <c:ptCount val="1"/>
                <c:pt idx="0">
                  <c:v>Stockholm region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Blad1!$B$2:$T$2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strCache>
            </c:strRef>
          </c:cat>
          <c:val>
            <c:numRef>
              <c:f>Blad1!$B$3:$T$3</c:f>
              <c:numCache>
                <c:formatCode>#,##0</c:formatCode>
                <c:ptCount val="19"/>
                <c:pt idx="0">
                  <c:v>7.6584632500000005</c:v>
                </c:pt>
                <c:pt idx="1">
                  <c:v>7.5746264777777776</c:v>
                </c:pt>
                <c:pt idx="2">
                  <c:v>6.0701348245614017</c:v>
                </c:pt>
                <c:pt idx="3">
                  <c:v>4.3672069999999996</c:v>
                </c:pt>
                <c:pt idx="4">
                  <c:v>2.569580979253109</c:v>
                </c:pt>
                <c:pt idx="5">
                  <c:v>2.3020271843088405</c:v>
                </c:pt>
                <c:pt idx="6">
                  <c:v>2.1209770900225062</c:v>
                </c:pt>
                <c:pt idx="7">
                  <c:v>3.8262855473870681</c:v>
                </c:pt>
                <c:pt idx="8">
                  <c:v>4.7572733799654552</c:v>
                </c:pt>
                <c:pt idx="9">
                  <c:v>4.0955132988326923</c:v>
                </c:pt>
                <c:pt idx="10">
                  <c:v>3.9488231524300459</c:v>
                </c:pt>
                <c:pt idx="11">
                  <c:v>5.3131971871049304</c:v>
                </c:pt>
                <c:pt idx="12">
                  <c:v>4.9543433718112251</c:v>
                </c:pt>
                <c:pt idx="13">
                  <c:v>5.1457811973969623</c:v>
                </c:pt>
                <c:pt idx="14">
                  <c:v>5.0912888183925853</c:v>
                </c:pt>
                <c:pt idx="15">
                  <c:v>5.9185427478260877</c:v>
                </c:pt>
                <c:pt idx="16">
                  <c:v>6.4382734583076049</c:v>
                </c:pt>
                <c:pt idx="17">
                  <c:v>8.1170608869814007</c:v>
                </c:pt>
                <c:pt idx="18">
                  <c:v>8.1164596754161273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A6-4B73-AB6A-9EAAD09C77C6}"/>
            </c:ext>
          </c:extLst>
        </c:ser>
        <c:ser>
          <c:idx val="1"/>
          <c:order val="1"/>
          <c:tx>
            <c:strRef>
              <c:f>Blad1!$A$4</c:f>
              <c:strCache>
                <c:ptCount val="1"/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Blad1!$B$2:$T$2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strCache>
            </c:strRef>
          </c:cat>
          <c:val>
            <c:numRef>
              <c:f>Blad1!$B$4:$T$4</c:f>
              <c:numCache>
                <c:formatCode>General</c:formatCode>
                <c:ptCount val="1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A6-4B73-AB6A-9EAAD09C77C6}"/>
            </c:ext>
          </c:extLst>
        </c:ser>
        <c:ser>
          <c:idx val="2"/>
          <c:order val="2"/>
          <c:tx>
            <c:strRef>
              <c:f>Blad1!$A$5</c:f>
              <c:strCache>
                <c:ptCount val="1"/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Blad1!$B$2:$T$2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strCache>
            </c:strRef>
          </c:cat>
          <c:val>
            <c:numRef>
              <c:f>Blad1!$B$5:$T$5</c:f>
              <c:numCache>
                <c:formatCode>General</c:formatCode>
                <c:ptCount val="1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A6-4B73-AB6A-9EAAD09C7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6687176"/>
        <c:axId val="566687504"/>
      </c:lineChart>
      <c:catAx>
        <c:axId val="56668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B6B9B7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504"/>
        <c:crosses val="autoZero"/>
        <c:auto val="1"/>
        <c:lblAlgn val="ctr"/>
        <c:lblOffset val="100"/>
        <c:noMultiLvlLbl val="0"/>
      </c:catAx>
      <c:valAx>
        <c:axId val="56668750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B6B9B7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2734253462354839E-2"/>
          <c:y val="0.74087645788837142"/>
          <c:w val="0.51632955637279265"/>
          <c:h val="7.4437708656885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63764020463312"/>
          <c:y val="4.0361828061248134E-2"/>
          <c:w val="0.81570338216759497"/>
          <c:h val="0.52749591808760488"/>
        </c:manualLayout>
      </c:layout>
      <c:lineChart>
        <c:grouping val="standard"/>
        <c:varyColors val="0"/>
        <c:ser>
          <c:idx val="0"/>
          <c:order val="0"/>
          <c:tx>
            <c:strRef>
              <c:f>Blad1!$A$2</c:f>
              <c:strCache>
                <c:ptCount val="1"/>
                <c:pt idx="0">
                  <c:v>Stockholm county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Blad1!$B$1:$E$1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Blad1!$B$2:$E$2</c:f>
              <c:numCache>
                <c:formatCode>General</c:formatCode>
                <c:ptCount val="4"/>
                <c:pt idx="0">
                  <c:v>1490</c:v>
                </c:pt>
                <c:pt idx="1">
                  <c:v>4622</c:v>
                </c:pt>
                <c:pt idx="2">
                  <c:v>8844</c:v>
                </c:pt>
                <c:pt idx="3">
                  <c:v>8001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A6-4B73-AB6A-9EAAD09C77C6}"/>
            </c:ext>
          </c:extLst>
        </c:ser>
        <c:ser>
          <c:idx val="1"/>
          <c:order val="1"/>
          <c:tx>
            <c:strRef>
              <c:f>Blad1!$A$3</c:f>
              <c:strCache>
                <c:ptCount val="1"/>
                <c:pt idx="0">
                  <c:v>Västra Götalands county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Blad1!$B$1:$E$1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Blad1!$B$3:$E$3</c:f>
              <c:numCache>
                <c:formatCode>General</c:formatCode>
                <c:ptCount val="4"/>
                <c:pt idx="0">
                  <c:v>592</c:v>
                </c:pt>
                <c:pt idx="1">
                  <c:v>1143</c:v>
                </c:pt>
                <c:pt idx="2">
                  <c:v>2213</c:v>
                </c:pt>
                <c:pt idx="3">
                  <c:v>3472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A6-4B73-AB6A-9EAAD09C77C6}"/>
            </c:ext>
          </c:extLst>
        </c:ser>
        <c:ser>
          <c:idx val="2"/>
          <c:order val="2"/>
          <c:tx>
            <c:strRef>
              <c:f>Blad1!$A$4</c:f>
              <c:strCache>
                <c:ptCount val="1"/>
                <c:pt idx="0">
                  <c:v>Skåne county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Blad1!$B$1:$E$1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Blad1!$B$4:$E$4</c:f>
              <c:numCache>
                <c:formatCode>General</c:formatCode>
                <c:ptCount val="4"/>
                <c:pt idx="0">
                  <c:v>1156</c:v>
                </c:pt>
                <c:pt idx="1">
                  <c:v>1106</c:v>
                </c:pt>
                <c:pt idx="2">
                  <c:v>2022</c:v>
                </c:pt>
                <c:pt idx="3">
                  <c:v>3055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A6-4B73-AB6A-9EAAD09C77C6}"/>
            </c:ext>
          </c:extLst>
        </c:ser>
        <c:ser>
          <c:idx val="3"/>
          <c:order val="3"/>
          <c:tx>
            <c:strRef>
              <c:f>Blad1!$A$5</c:f>
              <c:strCache>
                <c:ptCount val="1"/>
                <c:pt idx="0">
                  <c:v>Uppsala county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Blad1!$B$1:$E$1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Blad1!$B$5:$E$5</c:f>
              <c:numCache>
                <c:formatCode>General</c:formatCode>
                <c:ptCount val="4"/>
                <c:pt idx="0">
                  <c:v>501</c:v>
                </c:pt>
                <c:pt idx="1">
                  <c:v>991</c:v>
                </c:pt>
                <c:pt idx="2">
                  <c:v>1859</c:v>
                </c:pt>
                <c:pt idx="3">
                  <c:v>1514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CD-4609-A224-35436CD1A2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6687176"/>
        <c:axId val="566687504"/>
      </c:lineChart>
      <c:catAx>
        <c:axId val="56668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B6B9B7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504"/>
        <c:crosses val="autoZero"/>
        <c:auto val="1"/>
        <c:lblAlgn val="ctr"/>
        <c:lblOffset val="100"/>
        <c:noMultiLvlLbl val="0"/>
      </c:catAx>
      <c:valAx>
        <c:axId val="56668750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B6B9B7"/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17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5466222478430222"/>
          <c:y val="0.74087645788837142"/>
          <c:w val="0.6142024806944022"/>
          <c:h val="0.25570343408468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63764020463312"/>
          <c:y val="4.0361828061248134E-2"/>
          <c:w val="0.81570338216759497"/>
          <c:h val="0.48332591368497824"/>
        </c:manualLayout>
      </c:layout>
      <c:lineChart>
        <c:grouping val="standard"/>
        <c:varyColors val="0"/>
        <c:ser>
          <c:idx val="0"/>
          <c:order val="0"/>
          <c:tx>
            <c:strRef>
              <c:f>Blad1!$A$2</c:f>
              <c:strCache>
                <c:ptCount val="1"/>
                <c:pt idx="0">
                  <c:v>Stockholm CBD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Blad1!$B$1:$P$1</c:f>
              <c:strCach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</c:strCache>
            </c:strRef>
          </c:cat>
          <c:val>
            <c:numRef>
              <c:f>Blad1!$B$2:$P$2</c:f>
              <c:numCache>
                <c:formatCode>General</c:formatCode>
                <c:ptCount val="15"/>
                <c:pt idx="0">
                  <c:v>39453</c:v>
                </c:pt>
                <c:pt idx="1">
                  <c:v>48086</c:v>
                </c:pt>
                <c:pt idx="2">
                  <c:v>52685</c:v>
                </c:pt>
                <c:pt idx="3">
                  <c:v>56848</c:v>
                </c:pt>
                <c:pt idx="4">
                  <c:v>49608</c:v>
                </c:pt>
                <c:pt idx="5">
                  <c:v>59430</c:v>
                </c:pt>
                <c:pt idx="6">
                  <c:v>62599</c:v>
                </c:pt>
                <c:pt idx="7">
                  <c:v>59106</c:v>
                </c:pt>
                <c:pt idx="8">
                  <c:v>63131</c:v>
                </c:pt>
                <c:pt idx="9">
                  <c:v>70493</c:v>
                </c:pt>
                <c:pt idx="10">
                  <c:v>78631</c:v>
                </c:pt>
                <c:pt idx="11">
                  <c:v>92390</c:v>
                </c:pt>
                <c:pt idx="12">
                  <c:v>94606</c:v>
                </c:pt>
                <c:pt idx="13">
                  <c:v>87750</c:v>
                </c:pt>
                <c:pt idx="14">
                  <c:v>88540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A6-4B73-AB6A-9EAAD09C77C6}"/>
            </c:ext>
          </c:extLst>
        </c:ser>
        <c:ser>
          <c:idx val="1"/>
          <c:order val="1"/>
          <c:tx>
            <c:strRef>
              <c:f>Blad1!$A$3</c:f>
              <c:strCache>
                <c:ptCount val="1"/>
                <c:pt idx="0">
                  <c:v>Sthlm suburbs</c:v>
                </c:pt>
              </c:strCache>
            </c:strRef>
          </c:tx>
          <c:spPr>
            <a:ln w="28575" cap="rnd">
              <a:solidFill>
                <a:srgbClr val="B6B9B7"/>
              </a:solidFill>
              <a:round/>
            </a:ln>
            <a:effectLst/>
          </c:spPr>
          <c:marker>
            <c:symbol val="none"/>
          </c:marker>
          <c:cat>
            <c:strRef>
              <c:f>Blad1!$B$1:$P$1</c:f>
              <c:strCach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</c:strCache>
            </c:strRef>
          </c:cat>
          <c:val>
            <c:numRef>
              <c:f>Blad1!$B$3:$P$3</c:f>
              <c:numCache>
                <c:formatCode>General</c:formatCode>
                <c:ptCount val="15"/>
                <c:pt idx="0">
                  <c:v>22085</c:v>
                </c:pt>
                <c:pt idx="1">
                  <c:v>25786</c:v>
                </c:pt>
                <c:pt idx="2">
                  <c:v>29599</c:v>
                </c:pt>
                <c:pt idx="3">
                  <c:v>32727</c:v>
                </c:pt>
                <c:pt idx="4">
                  <c:v>28161</c:v>
                </c:pt>
                <c:pt idx="5">
                  <c:v>32770</c:v>
                </c:pt>
                <c:pt idx="6">
                  <c:v>33077</c:v>
                </c:pt>
                <c:pt idx="7">
                  <c:v>32748</c:v>
                </c:pt>
                <c:pt idx="8">
                  <c:v>35431</c:v>
                </c:pt>
                <c:pt idx="9">
                  <c:v>39351</c:v>
                </c:pt>
                <c:pt idx="10">
                  <c:v>45198</c:v>
                </c:pt>
                <c:pt idx="11">
                  <c:v>55098</c:v>
                </c:pt>
                <c:pt idx="12">
                  <c:v>57920</c:v>
                </c:pt>
                <c:pt idx="13">
                  <c:v>53110</c:v>
                </c:pt>
                <c:pt idx="14">
                  <c:v>52362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A6-4B73-AB6A-9EAAD09C77C6}"/>
            </c:ext>
          </c:extLst>
        </c:ser>
        <c:ser>
          <c:idx val="2"/>
          <c:order val="2"/>
          <c:tx>
            <c:strRef>
              <c:f>Blad1!$A$4</c:f>
              <c:strCache>
                <c:ptCount val="1"/>
                <c:pt idx="0">
                  <c:v>Gothenburg CBD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Blad1!$B$1:$P$1</c:f>
              <c:strCach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</c:strCache>
            </c:strRef>
          </c:cat>
          <c:val>
            <c:numRef>
              <c:f>Blad1!$B$4:$P$4</c:f>
              <c:numCache>
                <c:formatCode>General</c:formatCode>
                <c:ptCount val="15"/>
                <c:pt idx="0">
                  <c:v>25146</c:v>
                </c:pt>
                <c:pt idx="1">
                  <c:v>31850</c:v>
                </c:pt>
                <c:pt idx="2">
                  <c:v>32035</c:v>
                </c:pt>
                <c:pt idx="3">
                  <c:v>33573</c:v>
                </c:pt>
                <c:pt idx="4">
                  <c:v>30700</c:v>
                </c:pt>
                <c:pt idx="5">
                  <c:v>37929</c:v>
                </c:pt>
                <c:pt idx="6">
                  <c:v>40363</c:v>
                </c:pt>
                <c:pt idx="7">
                  <c:v>36168</c:v>
                </c:pt>
                <c:pt idx="8">
                  <c:v>39924</c:v>
                </c:pt>
                <c:pt idx="9">
                  <c:v>43471</c:v>
                </c:pt>
                <c:pt idx="10">
                  <c:v>49270</c:v>
                </c:pt>
                <c:pt idx="11">
                  <c:v>57145</c:v>
                </c:pt>
                <c:pt idx="12">
                  <c:v>60697</c:v>
                </c:pt>
                <c:pt idx="13">
                  <c:v>60905</c:v>
                </c:pt>
                <c:pt idx="14">
                  <c:v>61061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A6-4B73-AB6A-9EAAD09C77C6}"/>
            </c:ext>
          </c:extLst>
        </c:ser>
        <c:ser>
          <c:idx val="3"/>
          <c:order val="3"/>
          <c:tx>
            <c:strRef>
              <c:f>Blad1!$A$5</c:f>
              <c:strCache>
                <c:ptCount val="1"/>
                <c:pt idx="0">
                  <c:v>Malmö CBD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Blad1!$B$1:$P$1</c:f>
              <c:strCach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</c:strCache>
            </c:strRef>
          </c:cat>
          <c:val>
            <c:numRef>
              <c:f>Blad1!$B$5:$P$5</c:f>
              <c:numCache>
                <c:formatCode>General</c:formatCode>
                <c:ptCount val="15"/>
                <c:pt idx="0">
                  <c:v>14032</c:v>
                </c:pt>
                <c:pt idx="1">
                  <c:v>16847</c:v>
                </c:pt>
                <c:pt idx="2">
                  <c:v>20126</c:v>
                </c:pt>
                <c:pt idx="3">
                  <c:v>21554</c:v>
                </c:pt>
                <c:pt idx="4">
                  <c:v>18836</c:v>
                </c:pt>
                <c:pt idx="5">
                  <c:v>22545</c:v>
                </c:pt>
                <c:pt idx="6">
                  <c:v>23989</c:v>
                </c:pt>
                <c:pt idx="7">
                  <c:v>21674</c:v>
                </c:pt>
                <c:pt idx="8">
                  <c:v>21860</c:v>
                </c:pt>
                <c:pt idx="9">
                  <c:v>23345</c:v>
                </c:pt>
                <c:pt idx="10">
                  <c:v>25154</c:v>
                </c:pt>
                <c:pt idx="11">
                  <c:v>28135</c:v>
                </c:pt>
                <c:pt idx="12">
                  <c:v>32903</c:v>
                </c:pt>
                <c:pt idx="13">
                  <c:v>33632</c:v>
                </c:pt>
                <c:pt idx="14">
                  <c:v>33305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CD-4609-A224-35436CD1A232}"/>
            </c:ext>
          </c:extLst>
        </c:ser>
        <c:ser>
          <c:idx val="4"/>
          <c:order val="4"/>
          <c:tx>
            <c:strRef>
              <c:f>Blad1!$A$6</c:f>
              <c:strCache>
                <c:ptCount val="1"/>
                <c:pt idx="0">
                  <c:v>Uppsala municipality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Blad1!$B$1:$P$1</c:f>
              <c:strCach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</c:strCache>
            </c:strRef>
          </c:cat>
          <c:val>
            <c:numRef>
              <c:f>Blad1!$B$6:$P$6</c:f>
              <c:numCache>
                <c:formatCode>General</c:formatCode>
                <c:ptCount val="15"/>
                <c:pt idx="0">
                  <c:v>16071</c:v>
                </c:pt>
                <c:pt idx="1">
                  <c:v>17357</c:v>
                </c:pt>
                <c:pt idx="2">
                  <c:v>18460</c:v>
                </c:pt>
                <c:pt idx="3">
                  <c:v>20642</c:v>
                </c:pt>
                <c:pt idx="4">
                  <c:v>18281</c:v>
                </c:pt>
                <c:pt idx="5">
                  <c:v>23687</c:v>
                </c:pt>
                <c:pt idx="6">
                  <c:v>27608</c:v>
                </c:pt>
                <c:pt idx="7">
                  <c:v>26085</c:v>
                </c:pt>
                <c:pt idx="8">
                  <c:v>28261</c:v>
                </c:pt>
                <c:pt idx="9">
                  <c:v>31757</c:v>
                </c:pt>
                <c:pt idx="10">
                  <c:v>35686</c:v>
                </c:pt>
                <c:pt idx="11">
                  <c:v>39872</c:v>
                </c:pt>
                <c:pt idx="12">
                  <c:v>41638</c:v>
                </c:pt>
                <c:pt idx="13">
                  <c:v>38578</c:v>
                </c:pt>
                <c:pt idx="14">
                  <c:v>39420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33-4499-AD4A-2B92A31F52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6687176"/>
        <c:axId val="566687504"/>
      </c:lineChart>
      <c:catAx>
        <c:axId val="56668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B6B9B7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504"/>
        <c:crosses val="autoZero"/>
        <c:auto val="1"/>
        <c:lblAlgn val="ctr"/>
        <c:lblOffset val="100"/>
        <c:noMultiLvlLbl val="0"/>
      </c:catAx>
      <c:valAx>
        <c:axId val="56668750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B6B9B7"/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68717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4.0671540345087472E-2"/>
          <c:y val="0.6824957742783978"/>
          <c:w val="0.69131832238835533"/>
          <c:h val="0.289109165220000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610720917247558"/>
          <c:y val="0.3719119383701861"/>
          <c:w val="0.26670527997100668"/>
          <c:h val="0.2841972539046159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55-4C22-BF96-0CE44D49E3E2}"/>
              </c:ext>
            </c:extLst>
          </c:dPt>
          <c:dPt>
            <c:idx val="1"/>
            <c:bubble3D val="0"/>
            <c:spPr>
              <a:solidFill>
                <a:srgbClr val="B6B9B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55-4C22-BF96-0CE44D49E3E2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555-4C22-BF96-0CE44D49E3E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555-4C22-BF96-0CE44D49E3E2}"/>
              </c:ext>
            </c:extLst>
          </c:dPt>
          <c:dPt>
            <c:idx val="4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664-40C2-8C0B-A9488C0F39F0}"/>
              </c:ext>
            </c:extLst>
          </c:dPt>
          <c:cat>
            <c:strRef>
              <c:f>Blad1!$E$3:$E$7</c:f>
              <c:strCache>
                <c:ptCount val="5"/>
                <c:pt idx="0">
                  <c:v> Office 46 %</c:v>
                </c:pt>
                <c:pt idx="1">
                  <c:v> Residential 26 %</c:v>
                </c:pt>
                <c:pt idx="2">
                  <c:v> Retail 17 %</c:v>
                </c:pt>
                <c:pt idx="3">
                  <c:v> Culture 7 %</c:v>
                </c:pt>
                <c:pt idx="4">
                  <c:v> Education 4 %</c:v>
                </c:pt>
              </c:strCache>
            </c:strRef>
          </c:cat>
          <c:val>
            <c:numRef>
              <c:f>Blad1!$F$3:$F$7</c:f>
              <c:numCache>
                <c:formatCode>0</c:formatCode>
                <c:ptCount val="5"/>
                <c:pt idx="0">
                  <c:v>77000</c:v>
                </c:pt>
                <c:pt idx="1">
                  <c:v>44000</c:v>
                </c:pt>
                <c:pt idx="2">
                  <c:v>28000</c:v>
                </c:pt>
                <c:pt idx="3">
                  <c:v>11000</c:v>
                </c:pt>
                <c:pt idx="4">
                  <c:v>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55-4C22-BF96-0CE44D49E3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200386095986483"/>
          <c:y val="0.38289557951941477"/>
          <c:w val="0.31789245842700625"/>
          <c:h val="0.167068326614321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4299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4299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54FD93F-F463-4E04-8814-92BE077AD748}" type="datetimeFigureOut">
              <a:rPr lang="sv-SE"/>
              <a:pPr>
                <a:defRPr/>
              </a:pPr>
              <a:t>2019-02-22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4299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4299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747A3B8-DCD1-4B65-BFA0-1FEF0507F45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1464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9449C-FB0B-4005-8203-3928B1E48A0E}" type="datetimeFigureOut">
              <a:rPr lang="sv-SE" smtClean="0"/>
              <a:t>2019-02-22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3C56A-EEFE-4041-9461-22132A0451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39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92088" y="1390650"/>
            <a:ext cx="6657975" cy="37465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Annan bild?</a:t>
            </a:r>
          </a:p>
          <a:p>
            <a:r>
              <a:rPr lang="sv-SE" dirty="0"/>
              <a:t>Strategier och värdedrivande</a:t>
            </a:r>
            <a:r>
              <a:rPr lang="sv-SE" baseline="0" dirty="0"/>
              <a:t> faktorer….</a:t>
            </a:r>
          </a:p>
          <a:p>
            <a:pPr defTabSz="990752">
              <a:defRPr/>
            </a:pPr>
            <a:r>
              <a:rPr lang="sv-SE" dirty="0"/>
              <a:t>E-handel. Hur ser vi på det?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8AE6C-EEEA-4F7D-81AB-BBB4AFDA284C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661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E-handeln ökade</a:t>
            </a:r>
            <a:r>
              <a:rPr lang="sv-SE" baseline="0" dirty="0"/>
              <a:t> med 17 %. </a:t>
            </a:r>
            <a:r>
              <a:rPr lang="sv-SE" baseline="0"/>
              <a:t>Detaljhandeln 3,3 </a:t>
            </a:r>
            <a:r>
              <a:rPr lang="sv-SE" baseline="0" dirty="0"/>
              <a:t>%.</a:t>
            </a:r>
          </a:p>
          <a:p>
            <a:r>
              <a:rPr lang="sv-SE" baseline="0" dirty="0"/>
              <a:t>City?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B5A11-0841-483E-AC06-F9066F248E6A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2066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C56A-EEFE-4041-9461-22132A045122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8687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C56A-EEFE-4041-9461-22132A045122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5615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C56A-EEFE-4041-9461-22132A045122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6574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3626D-2731-4F85-83F2-411C1561E48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83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B5A11-0841-483E-AC06-F9066F248E6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44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rgbClr val="93835E"/>
              </a:buClr>
            </a:pPr>
            <a:r>
              <a:rPr lang="sv-SE" sz="1300" dirty="0">
                <a:latin typeface="DINPro-Light" panose="02000504040000020003" pitchFamily="50" charset="0"/>
              </a:rPr>
              <a:t>För att visa var alla projekt i Sickla ligger.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8AE6C-EEEA-4F7D-81AB-BBB4AFDA284C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081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rgbClr val="6E746F"/>
              </a:buClr>
            </a:pPr>
            <a:r>
              <a:rPr lang="sv-SE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 25 000 kvm </a:t>
            </a:r>
          </a:p>
          <a:p>
            <a:pPr>
              <a:spcBef>
                <a:spcPct val="20000"/>
              </a:spcBef>
              <a:buClr>
                <a:srgbClr val="6E746F"/>
              </a:buClr>
            </a:pPr>
            <a:r>
              <a:rPr lang="sv-SE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Investering 830 mkr</a:t>
            </a:r>
          </a:p>
          <a:p>
            <a:pPr>
              <a:spcBef>
                <a:spcPct val="20000"/>
              </a:spcBef>
              <a:buClr>
                <a:srgbClr val="6E746F"/>
              </a:buClr>
            </a:pPr>
            <a:r>
              <a:rPr lang="sv-SE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Hyresvärde </a:t>
            </a:r>
            <a:r>
              <a:rPr lang="sv-SE" sz="1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exkl</a:t>
            </a:r>
            <a:r>
              <a:rPr lang="sv-SE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tillägg 63 mkr</a:t>
            </a:r>
          </a:p>
          <a:p>
            <a:pPr>
              <a:spcBef>
                <a:spcPct val="20000"/>
              </a:spcBef>
              <a:buClr>
                <a:srgbClr val="6E746F"/>
              </a:buClr>
            </a:pPr>
            <a:r>
              <a:rPr lang="sv-SE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Färdigställs 2018</a:t>
            </a:r>
          </a:p>
          <a:p>
            <a:pPr>
              <a:spcBef>
                <a:spcPct val="20000"/>
              </a:spcBef>
              <a:buClr>
                <a:srgbClr val="6E746F"/>
              </a:buClr>
            </a:pPr>
            <a:r>
              <a:rPr lang="sv-SE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Domstolsverket betydande hyresgäst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B5A11-0841-483E-AC06-F9066F248E6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593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Om- och tillbyggnad för</a:t>
            </a:r>
            <a:r>
              <a:rPr lang="sv-SE" baseline="0" dirty="0"/>
              <a:t> 9 000 kvm handel, kontor, och vårdverksamhet. </a:t>
            </a:r>
          </a:p>
          <a:p>
            <a:r>
              <a:rPr lang="sv-SE" baseline="0" dirty="0"/>
              <a:t>Ryms inom detaljplan.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8AE6C-EEEA-4F7D-81AB-BBB4AFDA284C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375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12 000 hotell och/eller kontorsverksamhet.</a:t>
            </a:r>
          </a:p>
          <a:p>
            <a:r>
              <a:rPr lang="sv-SE" dirty="0"/>
              <a:t>Byggstart planerad till mitten av 2017.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B5A11-0841-483E-AC06-F9066F248E6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470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Office rents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climbed</a:t>
            </a:r>
            <a:r>
              <a:rPr lang="sv-SE" dirty="0"/>
              <a:t> to record </a:t>
            </a:r>
            <a:r>
              <a:rPr lang="sv-SE" dirty="0" err="1"/>
              <a:t>levels</a:t>
            </a:r>
            <a:r>
              <a:rPr lang="sv-SE" dirty="0"/>
              <a:t> in Stockholm CBD </a:t>
            </a:r>
            <a:r>
              <a:rPr lang="sv-SE" dirty="0" err="1"/>
              <a:t>but</a:t>
            </a:r>
            <a:r>
              <a:rPr lang="sv-SE" dirty="0"/>
              <a:t> the rate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growth</a:t>
            </a:r>
            <a:r>
              <a:rPr lang="sv-SE" dirty="0"/>
              <a:t> is </a:t>
            </a:r>
            <a:r>
              <a:rPr lang="sv-SE" dirty="0" err="1"/>
              <a:t>showing</a:t>
            </a:r>
            <a:r>
              <a:rPr lang="sv-SE" dirty="0"/>
              <a:t> </a:t>
            </a:r>
            <a:r>
              <a:rPr lang="sv-SE" dirty="0" err="1"/>
              <a:t>signs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slowing</a:t>
            </a:r>
            <a:r>
              <a:rPr lang="sv-SE" dirty="0"/>
              <a:t> down as rent </a:t>
            </a:r>
            <a:r>
              <a:rPr lang="sv-SE" dirty="0" err="1"/>
              <a:t>levels</a:t>
            </a:r>
            <a:r>
              <a:rPr lang="sv-SE" dirty="0"/>
              <a:t> on new </a:t>
            </a:r>
            <a:r>
              <a:rPr lang="sv-SE" dirty="0" err="1"/>
              <a:t>lease</a:t>
            </a:r>
            <a:r>
              <a:rPr lang="sv-SE" dirty="0"/>
              <a:t> </a:t>
            </a:r>
            <a:r>
              <a:rPr lang="sv-SE" dirty="0" err="1"/>
              <a:t>agreements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stabilising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/>
              <a:t>E-</a:t>
            </a:r>
            <a:r>
              <a:rPr lang="sv-SE" dirty="0" err="1"/>
              <a:t>commerce</a:t>
            </a:r>
            <a:r>
              <a:rPr lang="sv-SE" dirty="0"/>
              <a:t> has </a:t>
            </a:r>
            <a:r>
              <a:rPr lang="sv-SE" dirty="0" err="1"/>
              <a:t>become</a:t>
            </a:r>
            <a:r>
              <a:rPr lang="sv-SE" dirty="0"/>
              <a:t> the </a:t>
            </a:r>
            <a:r>
              <a:rPr lang="sv-SE" dirty="0" err="1"/>
              <a:t>sole</a:t>
            </a:r>
            <a:r>
              <a:rPr lang="sv-SE" dirty="0"/>
              <a:t> </a:t>
            </a:r>
            <a:r>
              <a:rPr lang="sv-SE" dirty="0" err="1"/>
              <a:t>driving</a:t>
            </a:r>
            <a:r>
              <a:rPr lang="sv-SE" dirty="0"/>
              <a:t> </a:t>
            </a:r>
            <a:r>
              <a:rPr lang="sv-SE" dirty="0" err="1"/>
              <a:t>factor</a:t>
            </a:r>
            <a:r>
              <a:rPr lang="sv-SE" dirty="0"/>
              <a:t> </a:t>
            </a:r>
            <a:r>
              <a:rPr lang="sv-SE" dirty="0" err="1"/>
              <a:t>behind</a:t>
            </a:r>
            <a:r>
              <a:rPr lang="sv-SE" dirty="0"/>
              <a:t> </a:t>
            </a:r>
            <a:r>
              <a:rPr lang="sv-SE" dirty="0" err="1"/>
              <a:t>consumer</a:t>
            </a:r>
            <a:r>
              <a:rPr lang="sv-SE" dirty="0"/>
              <a:t> </a:t>
            </a:r>
            <a:r>
              <a:rPr lang="sv-SE" dirty="0" err="1"/>
              <a:t>goods</a:t>
            </a:r>
            <a:r>
              <a:rPr lang="sv-SE" dirty="0"/>
              <a:t> </a:t>
            </a:r>
            <a:r>
              <a:rPr lang="sv-SE" dirty="0" err="1"/>
              <a:t>sales</a:t>
            </a:r>
            <a:r>
              <a:rPr lang="sv-SE" dirty="0"/>
              <a:t> </a:t>
            </a:r>
            <a:r>
              <a:rPr lang="sv-SE" dirty="0" err="1"/>
              <a:t>growth</a:t>
            </a:r>
            <a:r>
              <a:rPr lang="sv-SE" dirty="0"/>
              <a:t> and </a:t>
            </a:r>
            <a:r>
              <a:rPr lang="sv-SE" dirty="0" err="1"/>
              <a:t>that</a:t>
            </a:r>
            <a:r>
              <a:rPr lang="sv-SE" dirty="0"/>
              <a:t> is </a:t>
            </a:r>
            <a:r>
              <a:rPr lang="sv-SE" dirty="0" err="1"/>
              <a:t>likely</a:t>
            </a:r>
            <a:r>
              <a:rPr lang="sv-SE" dirty="0"/>
              <a:t> to </a:t>
            </a:r>
            <a:r>
              <a:rPr lang="sv-SE" dirty="0" err="1"/>
              <a:t>remain</a:t>
            </a:r>
            <a:r>
              <a:rPr lang="sv-SE" dirty="0"/>
              <a:t> the </a:t>
            </a:r>
            <a:r>
              <a:rPr lang="sv-SE" dirty="0" err="1"/>
              <a:t>case</a:t>
            </a:r>
            <a:r>
              <a:rPr lang="sv-SE" dirty="0"/>
              <a:t> for the </a:t>
            </a:r>
            <a:r>
              <a:rPr lang="sv-SE" dirty="0" err="1"/>
              <a:t>foreseable</a:t>
            </a:r>
            <a:r>
              <a:rPr lang="sv-SE" dirty="0"/>
              <a:t> </a:t>
            </a:r>
            <a:r>
              <a:rPr lang="sv-SE" dirty="0" err="1"/>
              <a:t>future</a:t>
            </a:r>
            <a:r>
              <a:rPr lang="sv-SE" dirty="0"/>
              <a:t>.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believe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retail</a:t>
            </a:r>
            <a:r>
              <a:rPr lang="sv-SE" dirty="0"/>
              <a:t> </a:t>
            </a:r>
            <a:r>
              <a:rPr lang="sv-SE" dirty="0" err="1"/>
              <a:t>locations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cannot</a:t>
            </a:r>
            <a:r>
              <a:rPr lang="sv-SE" dirty="0"/>
              <a:t> offer </a:t>
            </a:r>
            <a:r>
              <a:rPr lang="sv-SE" dirty="0" err="1"/>
              <a:t>anything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</a:t>
            </a:r>
            <a:r>
              <a:rPr lang="sv-SE" dirty="0" err="1"/>
              <a:t>good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a hard </a:t>
            </a:r>
            <a:r>
              <a:rPr lang="sv-SE" dirty="0" err="1"/>
              <a:t>time</a:t>
            </a:r>
            <a:r>
              <a:rPr lang="sv-SE" dirty="0"/>
              <a:t> in the digital age.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retail</a:t>
            </a:r>
            <a:r>
              <a:rPr lang="sv-SE" dirty="0"/>
              <a:t> </a:t>
            </a:r>
            <a:r>
              <a:rPr lang="sv-SE" dirty="0" err="1"/>
              <a:t>properties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part </a:t>
            </a:r>
            <a:r>
              <a:rPr lang="sv-SE" dirty="0" err="1"/>
              <a:t>of</a:t>
            </a:r>
            <a:r>
              <a:rPr lang="sv-SE" dirty="0"/>
              <a:t> urban </a:t>
            </a:r>
            <a:r>
              <a:rPr lang="sv-SE" dirty="0" err="1"/>
              <a:t>delevelopment</a:t>
            </a:r>
            <a:r>
              <a:rPr lang="sv-SE" dirty="0"/>
              <a:t> and </a:t>
            </a:r>
            <a:r>
              <a:rPr lang="sv-SE" dirty="0" err="1"/>
              <a:t>are</a:t>
            </a:r>
            <a:r>
              <a:rPr lang="sv-SE" dirty="0"/>
              <a:t> a </a:t>
            </a:r>
            <a:r>
              <a:rPr lang="sv-SE" dirty="0" err="1"/>
              <a:t>key</a:t>
            </a:r>
            <a:r>
              <a:rPr lang="sv-SE" dirty="0"/>
              <a:t> </a:t>
            </a:r>
            <a:r>
              <a:rPr lang="sv-SE" dirty="0" err="1"/>
              <a:t>component</a:t>
            </a:r>
            <a:r>
              <a:rPr lang="sv-SE" dirty="0"/>
              <a:t> in the </a:t>
            </a:r>
            <a:r>
              <a:rPr lang="sv-SE" dirty="0" err="1"/>
              <a:t>synergies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aim</a:t>
            </a:r>
            <a:r>
              <a:rPr lang="sv-SE" dirty="0"/>
              <a:t> to </a:t>
            </a:r>
            <a:r>
              <a:rPr lang="sv-SE" dirty="0" err="1"/>
              <a:t>create</a:t>
            </a:r>
            <a:r>
              <a:rPr lang="sv-SE" dirty="0"/>
              <a:t>.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creating</a:t>
            </a:r>
            <a:r>
              <a:rPr lang="sv-SE" dirty="0"/>
              <a:t> urban </a:t>
            </a:r>
            <a:r>
              <a:rPr lang="sv-SE" dirty="0" err="1"/>
              <a:t>centres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offer </a:t>
            </a:r>
            <a:r>
              <a:rPr lang="sv-SE" dirty="0" err="1"/>
              <a:t>functions</a:t>
            </a:r>
            <a:r>
              <a:rPr lang="sv-SE" dirty="0"/>
              <a:t> </a:t>
            </a:r>
            <a:r>
              <a:rPr lang="sv-SE"/>
              <a:t>and experiences, </a:t>
            </a:r>
            <a:r>
              <a:rPr lang="sv-SE" dirty="0" err="1"/>
              <a:t>places</a:t>
            </a:r>
            <a:r>
              <a:rPr lang="sv-SE" dirty="0"/>
              <a:t>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people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want</a:t>
            </a:r>
            <a:r>
              <a:rPr lang="sv-SE" dirty="0"/>
              <a:t> to be. And </a:t>
            </a:r>
            <a:r>
              <a:rPr lang="sv-SE" dirty="0" err="1"/>
              <a:t>interesting</a:t>
            </a:r>
            <a:r>
              <a:rPr lang="sv-SE" dirty="0"/>
              <a:t> </a:t>
            </a:r>
            <a:r>
              <a:rPr lang="sv-SE" dirty="0" err="1"/>
              <a:t>retail</a:t>
            </a:r>
            <a:r>
              <a:rPr lang="sv-SE" dirty="0"/>
              <a:t> </a:t>
            </a:r>
            <a:r>
              <a:rPr lang="sv-SE" dirty="0" err="1"/>
              <a:t>experiences</a:t>
            </a:r>
            <a:r>
              <a:rPr lang="sv-SE" dirty="0"/>
              <a:t> is part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properties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located</a:t>
            </a:r>
            <a:r>
              <a:rPr lang="sv-SE" dirty="0"/>
              <a:t> in </a:t>
            </a:r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fastest</a:t>
            </a:r>
            <a:r>
              <a:rPr lang="sv-SE" dirty="0"/>
              <a:t> </a:t>
            </a:r>
            <a:r>
              <a:rPr lang="sv-SE" dirty="0" err="1"/>
              <a:t>growing</a:t>
            </a:r>
            <a:r>
              <a:rPr lang="sv-SE" dirty="0"/>
              <a:t> population </a:t>
            </a:r>
            <a:r>
              <a:rPr lang="sv-SE" dirty="0" err="1"/>
              <a:t>centres</a:t>
            </a:r>
            <a:r>
              <a:rPr lang="sv-SE" dirty="0"/>
              <a:t> in Sweden and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thus</a:t>
            </a:r>
            <a:r>
              <a:rPr lang="sv-SE" dirty="0"/>
              <a:t> be </a:t>
            </a:r>
            <a:r>
              <a:rPr lang="sv-SE" dirty="0" err="1"/>
              <a:t>even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attractive</a:t>
            </a:r>
            <a:r>
              <a:rPr lang="sv-SE" dirty="0"/>
              <a:t> in the long term.</a:t>
            </a:r>
          </a:p>
          <a:p>
            <a:endParaRPr lang="sv-SE" dirty="0"/>
          </a:p>
          <a:p>
            <a:r>
              <a:rPr lang="sv-SE" dirty="0"/>
              <a:t>The </a:t>
            </a:r>
            <a:r>
              <a:rPr lang="sv-SE" dirty="0" err="1"/>
              <a:t>strength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Swedish </a:t>
            </a:r>
            <a:r>
              <a:rPr lang="sv-SE" dirty="0" err="1"/>
              <a:t>economy</a:t>
            </a:r>
            <a:r>
              <a:rPr lang="sv-SE" dirty="0"/>
              <a:t> is </a:t>
            </a:r>
            <a:r>
              <a:rPr lang="sv-SE" dirty="0" err="1"/>
              <a:t>providing</a:t>
            </a:r>
            <a:r>
              <a:rPr lang="sv-SE" dirty="0"/>
              <a:t> a solid </a:t>
            </a:r>
            <a:r>
              <a:rPr lang="sv-SE" dirty="0" err="1"/>
              <a:t>foundation</a:t>
            </a:r>
            <a:r>
              <a:rPr lang="sv-SE" dirty="0"/>
              <a:t> for </a:t>
            </a:r>
            <a:r>
              <a:rPr lang="sv-SE" dirty="0" err="1"/>
              <a:t>demand</a:t>
            </a:r>
            <a:r>
              <a:rPr lang="sv-SE" dirty="0"/>
              <a:t> in the </a:t>
            </a:r>
            <a:r>
              <a:rPr lang="sv-SE" dirty="0" err="1"/>
              <a:t>rental</a:t>
            </a:r>
            <a:r>
              <a:rPr lang="sv-SE" dirty="0"/>
              <a:t> market and </a:t>
            </a:r>
            <a:r>
              <a:rPr lang="sv-SE" dirty="0" err="1"/>
              <a:t>vacancies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at </a:t>
            </a:r>
            <a:r>
              <a:rPr lang="sv-SE" dirty="0" err="1"/>
              <a:t>low</a:t>
            </a:r>
            <a:r>
              <a:rPr lang="sv-SE" dirty="0"/>
              <a:t> </a:t>
            </a:r>
            <a:r>
              <a:rPr lang="sv-SE" dirty="0" err="1"/>
              <a:t>levels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 err="1"/>
              <a:t>Easy</a:t>
            </a:r>
            <a:r>
              <a:rPr lang="sv-SE" dirty="0"/>
              <a:t> access to </a:t>
            </a:r>
            <a:r>
              <a:rPr lang="sv-SE" dirty="0" err="1"/>
              <a:t>funding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compressed</a:t>
            </a:r>
            <a:r>
              <a:rPr lang="sv-SE" dirty="0"/>
              <a:t> </a:t>
            </a:r>
            <a:r>
              <a:rPr lang="sv-SE" dirty="0" err="1"/>
              <a:t>property</a:t>
            </a:r>
            <a:r>
              <a:rPr lang="sv-SE" dirty="0"/>
              <a:t> </a:t>
            </a:r>
            <a:r>
              <a:rPr lang="sv-SE" dirty="0" err="1"/>
              <a:t>yields</a:t>
            </a:r>
            <a:r>
              <a:rPr lang="sv-SE" dirty="0"/>
              <a:t> over the last </a:t>
            </a:r>
            <a:r>
              <a:rPr lang="sv-SE" dirty="0" err="1"/>
              <a:t>few</a:t>
            </a:r>
            <a:r>
              <a:rPr lang="sv-SE" dirty="0"/>
              <a:t> </a:t>
            </a:r>
            <a:r>
              <a:rPr lang="sv-SE" dirty="0" err="1"/>
              <a:t>years</a:t>
            </a:r>
            <a:r>
              <a:rPr lang="sv-SE" dirty="0"/>
              <a:t> and </a:t>
            </a:r>
            <a:r>
              <a:rPr lang="sv-SE" dirty="0" err="1"/>
              <a:t>yield</a:t>
            </a:r>
            <a:r>
              <a:rPr lang="sv-SE" dirty="0"/>
              <a:t> </a:t>
            </a:r>
            <a:r>
              <a:rPr lang="sv-SE" dirty="0" err="1"/>
              <a:t>levels</a:t>
            </a:r>
            <a:r>
              <a:rPr lang="sv-SE" dirty="0"/>
              <a:t> </a:t>
            </a:r>
            <a:r>
              <a:rPr lang="sv-SE" dirty="0" err="1"/>
              <a:t>continue</a:t>
            </a:r>
            <a:r>
              <a:rPr lang="sv-SE" dirty="0"/>
              <a:t> to be </a:t>
            </a:r>
            <a:r>
              <a:rPr lang="sv-SE" dirty="0" err="1"/>
              <a:t>low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/>
              <a:t>The </a:t>
            </a:r>
            <a:r>
              <a:rPr lang="sv-SE" dirty="0" err="1"/>
              <a:t>current</a:t>
            </a:r>
            <a:r>
              <a:rPr lang="sv-SE" dirty="0"/>
              <a:t> </a:t>
            </a:r>
            <a:r>
              <a:rPr lang="sv-SE" dirty="0" err="1"/>
              <a:t>environment</a:t>
            </a:r>
            <a:r>
              <a:rPr lang="sv-SE" dirty="0"/>
              <a:t> is </a:t>
            </a:r>
            <a:r>
              <a:rPr lang="sv-SE" dirty="0" err="1"/>
              <a:t>very</a:t>
            </a:r>
            <a:r>
              <a:rPr lang="sv-SE" dirty="0"/>
              <a:t> </a:t>
            </a:r>
            <a:r>
              <a:rPr lang="sv-SE" dirty="0" err="1"/>
              <a:t>favourable</a:t>
            </a:r>
            <a:r>
              <a:rPr lang="sv-SE" dirty="0"/>
              <a:t> to Atrium Ljungbergs </a:t>
            </a:r>
            <a:r>
              <a:rPr lang="sv-SE" dirty="0" err="1"/>
              <a:t>strategy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fucusing</a:t>
            </a:r>
            <a:r>
              <a:rPr lang="sv-SE" dirty="0"/>
              <a:t> on </a:t>
            </a:r>
            <a:r>
              <a:rPr lang="sv-SE" dirty="0" err="1"/>
              <a:t>well</a:t>
            </a:r>
            <a:r>
              <a:rPr lang="sv-SE" dirty="0"/>
              <a:t> </a:t>
            </a:r>
            <a:r>
              <a:rPr lang="sv-SE" dirty="0" err="1"/>
              <a:t>situated</a:t>
            </a:r>
            <a:r>
              <a:rPr lang="sv-SE" dirty="0"/>
              <a:t> </a:t>
            </a:r>
            <a:r>
              <a:rPr lang="sv-SE" dirty="0" err="1"/>
              <a:t>high</a:t>
            </a:r>
            <a:r>
              <a:rPr lang="sv-SE" dirty="0"/>
              <a:t> </a:t>
            </a:r>
            <a:r>
              <a:rPr lang="sv-SE" dirty="0" err="1"/>
              <a:t>quality</a:t>
            </a:r>
            <a:r>
              <a:rPr lang="sv-SE" dirty="0"/>
              <a:t> </a:t>
            </a:r>
            <a:r>
              <a:rPr lang="sv-SE" dirty="0" err="1"/>
              <a:t>properties</a:t>
            </a:r>
            <a:r>
              <a:rPr lang="sv-SE" dirty="0"/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C56A-EEFE-4041-9461-22132A045122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78271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8AE6C-EEEA-4F7D-81AB-BBB4AFDA284C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284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Röstning i EU 20 november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3626D-2731-4F85-83F2-411C1561E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163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rgbClr val="93835E"/>
              </a:buClr>
            </a:pPr>
            <a:r>
              <a:rPr lang="sv-SE" sz="1300" dirty="0">
                <a:latin typeface="DINPro-Light" panose="02000504040000020003" pitchFamily="50" charset="0"/>
              </a:rPr>
              <a:t>Markanvisning med en byggrätt om 50 000 kvm BTA. </a:t>
            </a:r>
          </a:p>
          <a:p>
            <a:pPr>
              <a:spcBef>
                <a:spcPct val="20000"/>
              </a:spcBef>
              <a:buClr>
                <a:srgbClr val="93835E"/>
              </a:buClr>
            </a:pPr>
            <a:r>
              <a:rPr lang="sv-SE" sz="1300" dirty="0">
                <a:latin typeface="DINPro-Light" panose="02000504040000020003" pitchFamily="50" charset="0"/>
              </a:rPr>
              <a:t>Järfälla kommun hyr 10 800 kvm i första etappen för gymnasieutbildning, multihall, bibliotek och kultur.</a:t>
            </a:r>
          </a:p>
          <a:p>
            <a:pPr>
              <a:spcBef>
                <a:spcPct val="20000"/>
              </a:spcBef>
              <a:buClr>
                <a:srgbClr val="93835E"/>
              </a:buClr>
            </a:pPr>
            <a:r>
              <a:rPr lang="sv-SE" sz="1300" dirty="0">
                <a:latin typeface="DINPro-Light" panose="02000504040000020003" pitchFamily="50" charset="0"/>
              </a:rPr>
              <a:t>Miljödom? Väntas sommaren 2018.</a:t>
            </a:r>
          </a:p>
          <a:p>
            <a:pPr>
              <a:spcBef>
                <a:spcPct val="20000"/>
              </a:spcBef>
              <a:buClr>
                <a:srgbClr val="93835E"/>
              </a:buClr>
            </a:pPr>
            <a:r>
              <a:rPr lang="sv-SE" sz="1300" dirty="0">
                <a:latin typeface="DINPro-Light" panose="02000504040000020003" pitchFamily="50" charset="0"/>
              </a:rPr>
              <a:t>Byggstart beräknas av första etappen till tidigast sommaren 2018.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8AE6C-EEEA-4F7D-81AB-BBB4AFDA284C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57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B5A11-0841-483E-AC06-F9066F248E6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4597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rgbClr val="93835E"/>
              </a:buClr>
            </a:pPr>
            <a:r>
              <a:rPr lang="sv-SE" sz="1300" dirty="0">
                <a:latin typeface="DINPro-Light" panose="02000504040000020003" pitchFamily="50" charset="0"/>
              </a:rPr>
              <a:t>Ny- och tillbyggnad på ca 16 500 kvm för handel, bostäder och kulturverksamhet, samt fler restauranger mot torget.</a:t>
            </a:r>
          </a:p>
          <a:p>
            <a:pPr>
              <a:spcBef>
                <a:spcPct val="20000"/>
              </a:spcBef>
              <a:buClr>
                <a:srgbClr val="93835E"/>
              </a:buClr>
            </a:pPr>
            <a:r>
              <a:rPr lang="sv-SE" sz="1300" dirty="0">
                <a:latin typeface="DINPro-Light" panose="02000504040000020003" pitchFamily="50" charset="0"/>
              </a:rPr>
              <a:t>Ryms inom detaljplan och planeras starta runt årsskiftet 2017/2018.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8AE6C-EEEA-4F7D-81AB-BBB4AFDA284C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2198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3C56A-EEFE-4041-9461-22132A045122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16131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3626D-2731-4F85-83F2-411C1561E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5442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Byt plats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C56A-EEFE-4041-9461-22132A04512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5784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C56A-EEFE-4041-9461-22132A04512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235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C56A-EEFE-4041-9461-22132A04512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253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3626D-2731-4F85-83F2-411C1561E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8555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C56A-EEFE-4041-9461-22132A04512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1860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Januari 2013 gjordes första</a:t>
            </a:r>
            <a:r>
              <a:rPr lang="sv-SE" baseline="0" dirty="0"/>
              <a:t> certifikatet</a:t>
            </a:r>
          </a:p>
          <a:p>
            <a:r>
              <a:rPr lang="sv-SE" baseline="0" dirty="0"/>
              <a:t>Oktober 2013 gjordes första obligationen under MTN-programmet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BD5CB-444F-4374-A239-88DF87DE75F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1999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C56A-EEFE-4041-9461-22132A04512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4022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C56A-EEFE-4041-9461-22132A04512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5340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C56A-EEFE-4041-9461-22132A04512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5322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B5A11-0841-483E-AC06-F9066F248E6A}" type="slidenum">
              <a:rPr lang="sv-SE" smtClean="0"/>
              <a:t>61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0070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3013"/>
            <a:ext cx="5946775" cy="33464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(Martin</a:t>
            </a:r>
            <a:r>
              <a:rPr lang="sv-SE" baseline="0" dirty="0"/>
              <a:t> tar uppföljningen befintliga mål)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8AE6C-EEEA-4F7D-81AB-BBB4AFDA284C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9828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C56A-EEFE-4041-9461-22132A04512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417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3C56A-EEFE-4041-9461-22132A045122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7250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E-handeln ökade</a:t>
            </a:r>
            <a:r>
              <a:rPr lang="sv-SE" baseline="0" dirty="0"/>
              <a:t> med 17 %. Detaljhandeln 3,3 %.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B5A11-0841-483E-AC06-F9066F248E6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654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5048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E-handeln ökade</a:t>
            </a:r>
            <a:r>
              <a:rPr lang="sv-SE" baseline="0" dirty="0"/>
              <a:t> med 17 %. Detaljhandeln 3,3 %.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B5A11-0841-483E-AC06-F9066F248E6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8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E-handeln ökade</a:t>
            </a:r>
            <a:r>
              <a:rPr lang="sv-SE" baseline="0" dirty="0"/>
              <a:t> med 17 %. </a:t>
            </a:r>
            <a:r>
              <a:rPr lang="sv-SE" baseline="0"/>
              <a:t>Detaljhandeln 3,3 </a:t>
            </a:r>
            <a:r>
              <a:rPr lang="sv-SE" baseline="0" dirty="0"/>
              <a:t>%.</a:t>
            </a:r>
          </a:p>
          <a:p>
            <a:r>
              <a:rPr lang="sv-SE" baseline="0" dirty="0"/>
              <a:t>City?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B5A11-0841-483E-AC06-F9066F248E6A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939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/>
          <p:cNvSpPr>
            <a:spLocks noGrp="1"/>
          </p:cNvSpPr>
          <p:nvPr>
            <p:ph type="body" sz="quarter" idx="10"/>
          </p:nvPr>
        </p:nvSpPr>
        <p:spPr>
          <a:xfrm>
            <a:off x="888827" y="2029499"/>
            <a:ext cx="5111750" cy="1319084"/>
          </a:xfrm>
        </p:spPr>
        <p:txBody>
          <a:bodyPr lIns="0" tIns="0" rIns="0" bIns="0"/>
          <a:lstStyle>
            <a:lvl1pPr marL="0" indent="0">
              <a:buFontTx/>
              <a:buNone/>
              <a:defRPr sz="2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7" y="468263"/>
            <a:ext cx="108991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30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, 3 kolumner Turk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ctrTitle"/>
          </p:nvPr>
        </p:nvSpPr>
        <p:spPr>
          <a:xfrm>
            <a:off x="2040955" y="1542664"/>
            <a:ext cx="8571588" cy="797807"/>
          </a:xfrm>
        </p:spPr>
        <p:txBody>
          <a:bodyPr lIns="0">
            <a:noAutofit/>
          </a:bodyPr>
          <a:lstStyle>
            <a:lvl1pPr algn="l">
              <a:lnSpc>
                <a:spcPct val="95000"/>
              </a:lnSpc>
              <a:spcAft>
                <a:spcPts val="0"/>
              </a:spcAft>
              <a:defRPr sz="3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778" y="6660951"/>
            <a:ext cx="884425" cy="7596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tshållare för text 5"/>
          <p:cNvSpPr>
            <a:spLocks noGrp="1"/>
          </p:cNvSpPr>
          <p:nvPr>
            <p:ph type="body" sz="quarter" idx="10"/>
          </p:nvPr>
        </p:nvSpPr>
        <p:spPr>
          <a:xfrm>
            <a:off x="2040956" y="3204567"/>
            <a:ext cx="2736303" cy="270282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00025" indent="0">
              <a:buFontTx/>
              <a:buNone/>
              <a:defRPr>
                <a:solidFill>
                  <a:schemeClr val="bg1"/>
                </a:solidFill>
              </a:defRPr>
            </a:lvl2pPr>
            <a:lvl3pPr marL="466725" indent="0">
              <a:buFontTx/>
              <a:buNone/>
              <a:defRPr>
                <a:solidFill>
                  <a:schemeClr val="bg1"/>
                </a:solidFill>
              </a:defRPr>
            </a:lvl3pPr>
            <a:lvl4pPr marL="676275" indent="0">
              <a:buFontTx/>
              <a:buNone/>
              <a:defRPr>
                <a:solidFill>
                  <a:schemeClr val="bg1"/>
                </a:solidFill>
              </a:defRPr>
            </a:lvl4pPr>
            <a:lvl5pPr marL="8763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1"/>
          </p:nvPr>
        </p:nvSpPr>
        <p:spPr>
          <a:xfrm>
            <a:off x="5245312" y="3204567"/>
            <a:ext cx="2736303" cy="270282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00025" indent="0">
              <a:buFontTx/>
              <a:buNone/>
              <a:defRPr>
                <a:solidFill>
                  <a:schemeClr val="bg1"/>
                </a:solidFill>
              </a:defRPr>
            </a:lvl2pPr>
            <a:lvl3pPr marL="466725" indent="0">
              <a:buFontTx/>
              <a:buNone/>
              <a:defRPr>
                <a:solidFill>
                  <a:schemeClr val="bg1"/>
                </a:solidFill>
              </a:defRPr>
            </a:lvl3pPr>
            <a:lvl4pPr marL="676275" indent="0">
              <a:buFontTx/>
              <a:buNone/>
              <a:defRPr>
                <a:solidFill>
                  <a:schemeClr val="bg1"/>
                </a:solidFill>
              </a:defRPr>
            </a:lvl4pPr>
            <a:lvl5pPr marL="8763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text 12"/>
          <p:cNvSpPr>
            <a:spLocks noGrp="1"/>
          </p:cNvSpPr>
          <p:nvPr>
            <p:ph type="body" sz="quarter" idx="12"/>
          </p:nvPr>
        </p:nvSpPr>
        <p:spPr>
          <a:xfrm>
            <a:off x="8449668" y="3204567"/>
            <a:ext cx="2736303" cy="270282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00025" indent="0">
              <a:buFontTx/>
              <a:buNone/>
              <a:defRPr>
                <a:solidFill>
                  <a:schemeClr val="bg1"/>
                </a:solidFill>
              </a:defRPr>
            </a:lvl2pPr>
            <a:lvl3pPr marL="466725" indent="0">
              <a:buFontTx/>
              <a:buNone/>
              <a:defRPr>
                <a:solidFill>
                  <a:schemeClr val="bg1"/>
                </a:solidFill>
              </a:defRPr>
            </a:lvl3pPr>
            <a:lvl4pPr marL="676275" indent="0">
              <a:buFontTx/>
              <a:buNone/>
              <a:defRPr>
                <a:solidFill>
                  <a:schemeClr val="bg1"/>
                </a:solidFill>
              </a:defRPr>
            </a:lvl4pPr>
            <a:lvl5pPr marL="8763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57986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, 3 kolumner Gu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ctrTitle"/>
          </p:nvPr>
        </p:nvSpPr>
        <p:spPr>
          <a:xfrm>
            <a:off x="2040955" y="1542664"/>
            <a:ext cx="8571588" cy="797807"/>
          </a:xfrm>
        </p:spPr>
        <p:txBody>
          <a:bodyPr lIns="0">
            <a:noAutofit/>
          </a:bodyPr>
          <a:lstStyle>
            <a:lvl1pPr algn="l">
              <a:lnSpc>
                <a:spcPct val="95000"/>
              </a:lnSpc>
              <a:spcAft>
                <a:spcPts val="0"/>
              </a:spcAft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778" y="6660951"/>
            <a:ext cx="884425" cy="7596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tshållare för text 5"/>
          <p:cNvSpPr>
            <a:spLocks noGrp="1"/>
          </p:cNvSpPr>
          <p:nvPr>
            <p:ph type="body" sz="quarter" idx="10"/>
          </p:nvPr>
        </p:nvSpPr>
        <p:spPr>
          <a:xfrm>
            <a:off x="2040956" y="3204567"/>
            <a:ext cx="2736303" cy="270282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1"/>
                </a:solidFill>
              </a:defRPr>
            </a:lvl1pPr>
            <a:lvl2pPr marL="200025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466725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676275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8763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1"/>
          </p:nvPr>
        </p:nvSpPr>
        <p:spPr>
          <a:xfrm>
            <a:off x="5245312" y="3204567"/>
            <a:ext cx="2736303" cy="270282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1"/>
                </a:solidFill>
              </a:defRPr>
            </a:lvl1pPr>
            <a:lvl2pPr marL="200025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466725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676275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8763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text 12"/>
          <p:cNvSpPr>
            <a:spLocks noGrp="1"/>
          </p:cNvSpPr>
          <p:nvPr>
            <p:ph type="body" sz="quarter" idx="12"/>
          </p:nvPr>
        </p:nvSpPr>
        <p:spPr>
          <a:xfrm>
            <a:off x="8449668" y="3204567"/>
            <a:ext cx="2736303" cy="270282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1"/>
                </a:solidFill>
              </a:defRPr>
            </a:lvl1pPr>
            <a:lvl2pPr marL="200025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466725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676275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8763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227790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, 3 kolumner Grö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ctrTitle"/>
          </p:nvPr>
        </p:nvSpPr>
        <p:spPr>
          <a:xfrm>
            <a:off x="2040955" y="1542664"/>
            <a:ext cx="8571588" cy="797807"/>
          </a:xfrm>
        </p:spPr>
        <p:txBody>
          <a:bodyPr lIns="0">
            <a:noAutofit/>
          </a:bodyPr>
          <a:lstStyle>
            <a:lvl1pPr algn="l">
              <a:lnSpc>
                <a:spcPct val="95000"/>
              </a:lnSpc>
              <a:spcAft>
                <a:spcPts val="0"/>
              </a:spcAft>
              <a:defRPr sz="3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778" y="6660951"/>
            <a:ext cx="884425" cy="7596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tshållare för text 5"/>
          <p:cNvSpPr>
            <a:spLocks noGrp="1"/>
          </p:cNvSpPr>
          <p:nvPr>
            <p:ph type="body" sz="quarter" idx="10"/>
          </p:nvPr>
        </p:nvSpPr>
        <p:spPr>
          <a:xfrm>
            <a:off x="2040956" y="3204567"/>
            <a:ext cx="2736303" cy="270282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00025" indent="0">
              <a:buFontTx/>
              <a:buNone/>
              <a:defRPr>
                <a:solidFill>
                  <a:schemeClr val="bg1"/>
                </a:solidFill>
              </a:defRPr>
            </a:lvl2pPr>
            <a:lvl3pPr marL="466725" indent="0">
              <a:buFontTx/>
              <a:buNone/>
              <a:defRPr>
                <a:solidFill>
                  <a:schemeClr val="bg1"/>
                </a:solidFill>
              </a:defRPr>
            </a:lvl3pPr>
            <a:lvl4pPr marL="676275" indent="0">
              <a:buFontTx/>
              <a:buNone/>
              <a:defRPr>
                <a:solidFill>
                  <a:schemeClr val="bg1"/>
                </a:solidFill>
              </a:defRPr>
            </a:lvl4pPr>
            <a:lvl5pPr marL="8763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1"/>
          </p:nvPr>
        </p:nvSpPr>
        <p:spPr>
          <a:xfrm>
            <a:off x="5245312" y="3204567"/>
            <a:ext cx="2736303" cy="270282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00025" indent="0">
              <a:buFontTx/>
              <a:buNone/>
              <a:defRPr>
                <a:solidFill>
                  <a:schemeClr val="bg1"/>
                </a:solidFill>
              </a:defRPr>
            </a:lvl2pPr>
            <a:lvl3pPr marL="466725" indent="0">
              <a:buFontTx/>
              <a:buNone/>
              <a:defRPr>
                <a:solidFill>
                  <a:schemeClr val="bg1"/>
                </a:solidFill>
              </a:defRPr>
            </a:lvl3pPr>
            <a:lvl4pPr marL="676275" indent="0">
              <a:buFontTx/>
              <a:buNone/>
              <a:defRPr>
                <a:solidFill>
                  <a:schemeClr val="bg1"/>
                </a:solidFill>
              </a:defRPr>
            </a:lvl4pPr>
            <a:lvl5pPr marL="8763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text 12"/>
          <p:cNvSpPr>
            <a:spLocks noGrp="1"/>
          </p:cNvSpPr>
          <p:nvPr>
            <p:ph type="body" sz="quarter" idx="12"/>
          </p:nvPr>
        </p:nvSpPr>
        <p:spPr>
          <a:xfrm>
            <a:off x="8449668" y="3204567"/>
            <a:ext cx="2736303" cy="270282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00025" indent="0">
              <a:buFontTx/>
              <a:buNone/>
              <a:defRPr>
                <a:solidFill>
                  <a:schemeClr val="bg1"/>
                </a:solidFill>
              </a:defRPr>
            </a:lvl2pPr>
            <a:lvl3pPr marL="466725" indent="0">
              <a:buFontTx/>
              <a:buNone/>
              <a:defRPr>
                <a:solidFill>
                  <a:schemeClr val="bg1"/>
                </a:solidFill>
              </a:defRPr>
            </a:lvl3pPr>
            <a:lvl4pPr marL="676275" indent="0">
              <a:buFontTx/>
              <a:buNone/>
              <a:defRPr>
                <a:solidFill>
                  <a:schemeClr val="bg1"/>
                </a:solidFill>
              </a:defRPr>
            </a:lvl4pPr>
            <a:lvl5pPr marL="8763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38962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, 3 kolumner Rö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ctrTitle"/>
          </p:nvPr>
        </p:nvSpPr>
        <p:spPr>
          <a:xfrm>
            <a:off x="2040955" y="1542664"/>
            <a:ext cx="8571588" cy="797807"/>
          </a:xfrm>
        </p:spPr>
        <p:txBody>
          <a:bodyPr lIns="0">
            <a:noAutofit/>
          </a:bodyPr>
          <a:lstStyle>
            <a:lvl1pPr algn="l">
              <a:lnSpc>
                <a:spcPct val="95000"/>
              </a:lnSpc>
              <a:spcAft>
                <a:spcPts val="0"/>
              </a:spcAft>
              <a:defRPr sz="3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778" y="6660951"/>
            <a:ext cx="884425" cy="7596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tshållare för text 5"/>
          <p:cNvSpPr>
            <a:spLocks noGrp="1"/>
          </p:cNvSpPr>
          <p:nvPr>
            <p:ph type="body" sz="quarter" idx="10"/>
          </p:nvPr>
        </p:nvSpPr>
        <p:spPr>
          <a:xfrm>
            <a:off x="2040956" y="3204567"/>
            <a:ext cx="2736303" cy="270282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00025" indent="0">
              <a:buFontTx/>
              <a:buNone/>
              <a:defRPr>
                <a:solidFill>
                  <a:schemeClr val="bg1"/>
                </a:solidFill>
              </a:defRPr>
            </a:lvl2pPr>
            <a:lvl3pPr marL="466725" indent="0">
              <a:buFontTx/>
              <a:buNone/>
              <a:defRPr>
                <a:solidFill>
                  <a:schemeClr val="bg1"/>
                </a:solidFill>
              </a:defRPr>
            </a:lvl3pPr>
            <a:lvl4pPr marL="676275" indent="0">
              <a:buFontTx/>
              <a:buNone/>
              <a:defRPr>
                <a:solidFill>
                  <a:schemeClr val="bg1"/>
                </a:solidFill>
              </a:defRPr>
            </a:lvl4pPr>
            <a:lvl5pPr marL="8763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1"/>
          </p:nvPr>
        </p:nvSpPr>
        <p:spPr>
          <a:xfrm>
            <a:off x="5245312" y="3204567"/>
            <a:ext cx="2736303" cy="270282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00025" indent="0">
              <a:buFontTx/>
              <a:buNone/>
              <a:defRPr>
                <a:solidFill>
                  <a:schemeClr val="bg1"/>
                </a:solidFill>
              </a:defRPr>
            </a:lvl2pPr>
            <a:lvl3pPr marL="466725" indent="0">
              <a:buFontTx/>
              <a:buNone/>
              <a:defRPr>
                <a:solidFill>
                  <a:schemeClr val="bg1"/>
                </a:solidFill>
              </a:defRPr>
            </a:lvl3pPr>
            <a:lvl4pPr marL="676275" indent="0">
              <a:buFontTx/>
              <a:buNone/>
              <a:defRPr>
                <a:solidFill>
                  <a:schemeClr val="bg1"/>
                </a:solidFill>
              </a:defRPr>
            </a:lvl4pPr>
            <a:lvl5pPr marL="8763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text 12"/>
          <p:cNvSpPr>
            <a:spLocks noGrp="1"/>
          </p:cNvSpPr>
          <p:nvPr>
            <p:ph type="body" sz="quarter" idx="12"/>
          </p:nvPr>
        </p:nvSpPr>
        <p:spPr>
          <a:xfrm>
            <a:off x="8449668" y="3204567"/>
            <a:ext cx="2736303" cy="270282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00025" indent="0">
              <a:buFontTx/>
              <a:buNone/>
              <a:defRPr>
                <a:solidFill>
                  <a:schemeClr val="bg1"/>
                </a:solidFill>
              </a:defRPr>
            </a:lvl2pPr>
            <a:lvl3pPr marL="466725" indent="0">
              <a:buFontTx/>
              <a:buNone/>
              <a:defRPr>
                <a:solidFill>
                  <a:schemeClr val="bg1"/>
                </a:solidFill>
              </a:defRPr>
            </a:lvl3pPr>
            <a:lvl4pPr marL="676275" indent="0">
              <a:buFontTx/>
              <a:buNone/>
              <a:defRPr>
                <a:solidFill>
                  <a:schemeClr val="bg1"/>
                </a:solidFill>
              </a:defRPr>
            </a:lvl4pPr>
            <a:lvl5pPr marL="8763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5539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72150" y="1764298"/>
            <a:ext cx="5937302" cy="4691922"/>
          </a:xfrm>
        </p:spPr>
        <p:txBody>
          <a:bodyPr/>
          <a:lstStyle>
            <a:lvl1pPr>
              <a:defRPr sz="1500"/>
            </a:lvl1pPr>
            <a:lvl2pPr>
              <a:defRPr sz="1425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6802059" y="1764411"/>
            <a:ext cx="5937657" cy="4691811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CEC6-84FC-4C2B-9E12-250789C97FF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42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2550" y="303217"/>
            <a:ext cx="5921604" cy="1260211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72150" y="1764298"/>
            <a:ext cx="5937302" cy="4691922"/>
          </a:xfrm>
        </p:spPr>
        <p:txBody>
          <a:bodyPr/>
          <a:lstStyle>
            <a:lvl1pPr>
              <a:defRPr sz="1500"/>
            </a:lvl1pPr>
            <a:lvl2pPr>
              <a:defRPr sz="1425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6847765" y="4"/>
            <a:ext cx="6615704" cy="7561263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A4D2B-8480-4235-AF56-97AE31092B9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42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02059" y="302806"/>
            <a:ext cx="5921604" cy="1260211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802059" y="1764298"/>
            <a:ext cx="5937302" cy="4691922"/>
          </a:xfrm>
        </p:spPr>
        <p:txBody>
          <a:bodyPr/>
          <a:lstStyle>
            <a:lvl1pPr>
              <a:defRPr sz="1500"/>
            </a:lvl1pPr>
            <a:lvl2pPr>
              <a:defRPr sz="1425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3" y="4"/>
            <a:ext cx="6615704" cy="7561263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82B32-CBD3-4CCA-BBBF-1A3237C50DD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02059" y="302806"/>
            <a:ext cx="5921604" cy="1260211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tabell 7"/>
          <p:cNvSpPr>
            <a:spLocks noGrp="1"/>
          </p:cNvSpPr>
          <p:nvPr>
            <p:ph type="tbl" sz="quarter" idx="14"/>
          </p:nvPr>
        </p:nvSpPr>
        <p:spPr>
          <a:xfrm>
            <a:off x="6802059" y="1764411"/>
            <a:ext cx="5961177" cy="4691811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tabell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3" y="4"/>
            <a:ext cx="6615704" cy="7561263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56E78-23F1-400C-BC5B-9B6C986EF28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8" name="Platshållare för tabell 7"/>
          <p:cNvSpPr>
            <a:spLocks noGrp="1"/>
          </p:cNvSpPr>
          <p:nvPr>
            <p:ph type="tbl" sz="quarter" idx="14"/>
          </p:nvPr>
        </p:nvSpPr>
        <p:spPr>
          <a:xfrm>
            <a:off x="3289033" y="1764411"/>
            <a:ext cx="6842117" cy="4691811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tabell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B7B7E-CE4B-4730-AD30-5B70B72373D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2" y="-9236"/>
            <a:ext cx="13442950" cy="6465453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8" name="Platshållare för rubrik 1"/>
          <p:cNvSpPr>
            <a:spLocks noGrp="1"/>
          </p:cNvSpPr>
          <p:nvPr>
            <p:ph type="title"/>
          </p:nvPr>
        </p:nvSpPr>
        <p:spPr>
          <a:xfrm>
            <a:off x="672148" y="6469979"/>
            <a:ext cx="12098655" cy="57606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8CAB4-90C4-4BAD-B5BF-86576450068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8B0F0-72B8-47F1-8A14-80CFB7B8434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4" y="3889016"/>
            <a:ext cx="4525653" cy="324609"/>
          </a:xfrm>
          <a:solidFill>
            <a:srgbClr val="FFFFFF">
              <a:alpha val="72000"/>
            </a:srgbClr>
          </a:solidFill>
        </p:spPr>
        <p:txBody>
          <a:bodyPr anchor="ctr">
            <a:spAutoFit/>
          </a:bodyPr>
          <a:lstStyle>
            <a:lvl1pPr>
              <a:defRPr sz="1425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2" y="4"/>
            <a:ext cx="13442950" cy="7561263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C6AE8-084A-42A2-8C28-71BC766E244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2" y="4"/>
            <a:ext cx="13442950" cy="7561263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F6979-ADAC-4049-AC77-F556AF02AD3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rubrik 1"/>
          <p:cNvSpPr>
            <a:spLocks noGrp="1"/>
          </p:cNvSpPr>
          <p:nvPr>
            <p:ph type="title"/>
          </p:nvPr>
        </p:nvSpPr>
        <p:spPr>
          <a:xfrm>
            <a:off x="672148" y="6469979"/>
            <a:ext cx="11314133" cy="57606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3" y="4"/>
            <a:ext cx="6615704" cy="6469063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10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6803821" y="4"/>
            <a:ext cx="6639133" cy="6469063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C7EEB-73AA-48DA-B507-06B581DFCC0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a två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4"/>
            <a:ext cx="6721476" cy="7559999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10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6721476" y="4"/>
            <a:ext cx="6721476" cy="7559999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CE8A1-FEA5-40CA-ADEB-CC302D84459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a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rubrik 1"/>
          <p:cNvSpPr>
            <a:spLocks noGrp="1"/>
          </p:cNvSpPr>
          <p:nvPr>
            <p:ph type="title"/>
          </p:nvPr>
        </p:nvSpPr>
        <p:spPr>
          <a:xfrm>
            <a:off x="672148" y="6469979"/>
            <a:ext cx="11314133" cy="57606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3" y="4"/>
            <a:ext cx="6615704" cy="3121891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10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6817805" y="4"/>
            <a:ext cx="6639133" cy="3121891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sv-SE" noProof="0" dirty="0"/>
          </a:p>
        </p:txBody>
      </p:sp>
      <p:sp>
        <p:nvSpPr>
          <p:cNvPr id="11" name="Platshållare för bild 8"/>
          <p:cNvSpPr>
            <a:spLocks noGrp="1"/>
          </p:cNvSpPr>
          <p:nvPr>
            <p:ph type="pic" sz="quarter" idx="15"/>
          </p:nvPr>
        </p:nvSpPr>
        <p:spPr>
          <a:xfrm>
            <a:off x="3" y="3267886"/>
            <a:ext cx="6615704" cy="3121200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13" name="Platshållare för bild 8"/>
          <p:cNvSpPr>
            <a:spLocks noGrp="1"/>
          </p:cNvSpPr>
          <p:nvPr>
            <p:ph type="pic" sz="quarter" idx="16"/>
          </p:nvPr>
        </p:nvSpPr>
        <p:spPr>
          <a:xfrm>
            <a:off x="6817804" y="3269675"/>
            <a:ext cx="6638898" cy="3121200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4" name="Platshållare för bild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0D22E-96D4-4AB9-9662-ECA487E6541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a fyra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6720596" cy="3780631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10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6720596" y="-1"/>
            <a:ext cx="6713192" cy="3780631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11" name="Platshållare för bild 8"/>
          <p:cNvSpPr>
            <a:spLocks noGrp="1"/>
          </p:cNvSpPr>
          <p:nvPr>
            <p:ph type="pic" sz="quarter" idx="15"/>
          </p:nvPr>
        </p:nvSpPr>
        <p:spPr>
          <a:xfrm>
            <a:off x="0" y="3780636"/>
            <a:ext cx="6721476" cy="3780631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12" name="Platshållare för bild 8"/>
          <p:cNvSpPr>
            <a:spLocks noGrp="1"/>
          </p:cNvSpPr>
          <p:nvPr>
            <p:ph type="pic" sz="quarter" idx="16"/>
          </p:nvPr>
        </p:nvSpPr>
        <p:spPr>
          <a:xfrm>
            <a:off x="6721476" y="3780636"/>
            <a:ext cx="6721476" cy="3780631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943DE-50B7-4D78-9F42-9AFE0520EBE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9916C-950C-4008-B479-89056C2FF2F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B2E6A-1E1E-4E38-9E70-143FBA917BA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23" y="2628503"/>
            <a:ext cx="2679354" cy="23012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08222" y="588098"/>
            <a:ext cx="10418286" cy="84014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1008221" y="1596267"/>
            <a:ext cx="11426508" cy="5460912"/>
          </a:xfrm>
        </p:spPr>
        <p:txBody>
          <a:bodyPr/>
          <a:lstStyle/>
          <a:p>
            <a:pPr lvl="0"/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80237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72150" y="1764298"/>
            <a:ext cx="5937302" cy="4691922"/>
          </a:xfrm>
        </p:spPr>
        <p:txBody>
          <a:bodyPr/>
          <a:lstStyle>
            <a:lvl1pPr>
              <a:defRPr sz="1500"/>
            </a:lvl1pPr>
            <a:lvl2pPr>
              <a:defRPr sz="1425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833502" y="1764298"/>
            <a:ext cx="5937302" cy="4691922"/>
          </a:xfrm>
        </p:spPr>
        <p:txBody>
          <a:bodyPr/>
          <a:lstStyle>
            <a:lvl1pPr>
              <a:defRPr sz="1500"/>
            </a:lvl1pPr>
            <a:lvl2pPr>
              <a:defRPr sz="1425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41EE0-2DCA-4251-87AF-23FF6BF37E6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847CA3B5-AFCA-4C5C-969D-F5A55F613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13442950" cy="756126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6B9BFB4F-300E-4538-99EF-652FE17D8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82" y="5838782"/>
            <a:ext cx="1526708" cy="1312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EF974D-ECF1-420D-9FED-05241A866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7864" y="6594450"/>
            <a:ext cx="10082213" cy="407206"/>
          </a:xfrm>
        </p:spPr>
        <p:txBody>
          <a:bodyPr anchor="b"/>
          <a:lstStyle>
            <a:lvl1pPr algn="l">
              <a:defRPr sz="2646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C0B566-88CC-47D3-B9C6-2B2DCA215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369" y="3971414"/>
            <a:ext cx="10082213" cy="1825554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063" indent="0" algn="ctr">
              <a:buNone/>
              <a:defRPr sz="2205"/>
            </a:lvl2pPr>
            <a:lvl3pPr marL="1008126" indent="0" algn="ctr">
              <a:buNone/>
              <a:defRPr sz="1985"/>
            </a:lvl3pPr>
            <a:lvl4pPr marL="1512189" indent="0" algn="ctr">
              <a:buNone/>
              <a:defRPr sz="1764"/>
            </a:lvl4pPr>
            <a:lvl5pPr marL="2016252" indent="0" algn="ctr">
              <a:buNone/>
              <a:defRPr sz="1764"/>
            </a:lvl5pPr>
            <a:lvl6pPr marL="2520315" indent="0" algn="ctr">
              <a:buNone/>
              <a:defRPr sz="1764"/>
            </a:lvl6pPr>
            <a:lvl7pPr marL="3024378" indent="0" algn="ctr">
              <a:buNone/>
              <a:defRPr sz="1764"/>
            </a:lvl7pPr>
            <a:lvl8pPr marL="3528441" indent="0" algn="ctr">
              <a:buNone/>
              <a:defRPr sz="1764"/>
            </a:lvl8pPr>
            <a:lvl9pPr marL="4032504" indent="0" algn="ctr">
              <a:buNone/>
              <a:defRPr sz="1764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C58B5-2656-4B72-B89C-F4742ABA4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EBFAD05-87D8-40D0-88A2-34DFC92148F8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AB6AD-ED03-4B7A-A7D2-6D75EDC5D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BAECE-F154-4BEF-A57F-90A13E1A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393081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to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F7FE4D8-2228-402A-B2AA-910298D8358D}"/>
              </a:ext>
            </a:extLst>
          </p:cNvPr>
          <p:cNvSpPr/>
          <p:nvPr userDrawn="1"/>
        </p:nvSpPr>
        <p:spPr bwMode="gray">
          <a:xfrm>
            <a:off x="0" y="0"/>
            <a:ext cx="13442950" cy="75612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62"/>
              </a:spcBef>
            </a:pPr>
            <a:endParaRPr lang="sv-SE" sz="2315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E8404-630C-4024-A2D2-3CA0B7E4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fld id="{70D90B6F-08F6-42FF-82E0-0031B9E955A7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12F04-A255-452F-B09C-EB995F768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7E49E-C330-4314-9822-CFE4D75AF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E2BE6B78-4F4F-4127-BC45-5C3EB076E0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1"/>
            <a:ext cx="7003516" cy="7561264"/>
          </a:xfrm>
          <a:custGeom>
            <a:avLst/>
            <a:gdLst>
              <a:gd name="connsiteX0" fmla="*/ 0 w 6351795"/>
              <a:gd name="connsiteY0" fmla="*/ 0 h 6858001"/>
              <a:gd name="connsiteX1" fmla="*/ 5831460 w 6351795"/>
              <a:gd name="connsiteY1" fmla="*/ 0 h 6858001"/>
              <a:gd name="connsiteX2" fmla="*/ 6091267 w 6351795"/>
              <a:gd name="connsiteY2" fmla="*/ 3424238 h 6858001"/>
              <a:gd name="connsiteX3" fmla="*/ 6091267 w 6351795"/>
              <a:gd name="connsiteY3" fmla="*/ 3424238 h 6858001"/>
              <a:gd name="connsiteX4" fmla="*/ 6351795 w 6351795"/>
              <a:gd name="connsiteY4" fmla="*/ 6858001 h 6858001"/>
              <a:gd name="connsiteX5" fmla="*/ 0 w 6351795"/>
              <a:gd name="connsiteY5" fmla="*/ 6858001 h 6858001"/>
              <a:gd name="connsiteX6" fmla="*/ 0 w 6351795"/>
              <a:gd name="connsiteY6" fmla="*/ 3429000 h 6858001"/>
              <a:gd name="connsiteX7" fmla="*/ 0 w 6351795"/>
              <a:gd name="connsiteY7" fmla="*/ 342423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51795" h="6858001">
                <a:moveTo>
                  <a:pt x="0" y="0"/>
                </a:moveTo>
                <a:lnTo>
                  <a:pt x="5831460" y="0"/>
                </a:lnTo>
                <a:lnTo>
                  <a:pt x="6091267" y="3424238"/>
                </a:lnTo>
                <a:lnTo>
                  <a:pt x="6091267" y="3424238"/>
                </a:lnTo>
                <a:lnTo>
                  <a:pt x="6351795" y="6858001"/>
                </a:lnTo>
                <a:lnTo>
                  <a:pt x="0" y="6858001"/>
                </a:lnTo>
                <a:lnTo>
                  <a:pt x="0" y="3429000"/>
                </a:lnTo>
                <a:lnTo>
                  <a:pt x="0" y="3424238"/>
                </a:lnTo>
                <a:close/>
              </a:path>
            </a:pathLst>
          </a:custGeom>
          <a:noFill/>
        </p:spPr>
        <p:txBody>
          <a:bodyPr vert="horz" wrap="square" lIns="0" tIns="2592000" rIns="0" bIns="0" rtlCol="0">
            <a:noAutofit/>
          </a:bodyPr>
          <a:lstStyle>
            <a:lvl1pPr marL="0" indent="0" algn="ctr">
              <a:buNone/>
              <a:defRPr lang="sv-SE">
                <a:solidFill>
                  <a:schemeClr val="tx1"/>
                </a:solidFill>
              </a:defRPr>
            </a:lvl1pPr>
          </a:lstStyle>
          <a:p>
            <a:pPr marL="252032" lvl="0" indent="-252032" algn="ctr"/>
            <a:r>
              <a:rPr lang="sv-SE"/>
              <a:t>Klicka på ikonen för att lägga till en bild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E6EC8B6D-E542-483B-8FA5-EE295C660E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6424543" y="1"/>
            <a:ext cx="7018407" cy="7561264"/>
          </a:xfrm>
          <a:custGeom>
            <a:avLst/>
            <a:gdLst>
              <a:gd name="connsiteX0" fmla="*/ 0 w 6365301"/>
              <a:gd name="connsiteY0" fmla="*/ 0 h 6858001"/>
              <a:gd name="connsiteX1" fmla="*/ 6365301 w 6365301"/>
              <a:gd name="connsiteY1" fmla="*/ 0 h 6858001"/>
              <a:gd name="connsiteX2" fmla="*/ 6365301 w 6365301"/>
              <a:gd name="connsiteY2" fmla="*/ 3424238 h 6858001"/>
              <a:gd name="connsiteX3" fmla="*/ 6365301 w 6365301"/>
              <a:gd name="connsiteY3" fmla="*/ 3429000 h 6858001"/>
              <a:gd name="connsiteX4" fmla="*/ 6365301 w 6365301"/>
              <a:gd name="connsiteY4" fmla="*/ 6858001 h 6858001"/>
              <a:gd name="connsiteX5" fmla="*/ 520336 w 6365301"/>
              <a:gd name="connsiteY5" fmla="*/ 6858001 h 6858001"/>
              <a:gd name="connsiteX6" fmla="*/ 260169 w 6365301"/>
              <a:gd name="connsiteY6" fmla="*/ 3429000 h 6858001"/>
              <a:gd name="connsiteX7" fmla="*/ 260168 w 6365301"/>
              <a:gd name="connsiteY7" fmla="*/ 3429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5301" h="6858001">
                <a:moveTo>
                  <a:pt x="0" y="0"/>
                </a:moveTo>
                <a:lnTo>
                  <a:pt x="6365301" y="0"/>
                </a:lnTo>
                <a:lnTo>
                  <a:pt x="6365301" y="3424238"/>
                </a:lnTo>
                <a:lnTo>
                  <a:pt x="6365301" y="3429000"/>
                </a:lnTo>
                <a:lnTo>
                  <a:pt x="6365301" y="6858001"/>
                </a:lnTo>
                <a:lnTo>
                  <a:pt x="520336" y="6858001"/>
                </a:lnTo>
                <a:lnTo>
                  <a:pt x="260169" y="3429000"/>
                </a:lnTo>
                <a:lnTo>
                  <a:pt x="260168" y="3429000"/>
                </a:lnTo>
                <a:close/>
              </a:path>
            </a:pathLst>
          </a:custGeom>
          <a:noFill/>
        </p:spPr>
        <p:txBody>
          <a:bodyPr vert="horz" wrap="square" lIns="0" tIns="2592000" rIns="0" bIns="0" rtlCol="0">
            <a:noAutofit/>
          </a:bodyPr>
          <a:lstStyle>
            <a:lvl1pPr marL="0" indent="0" algn="ctr">
              <a:buNone/>
              <a:defRPr lang="sv-SE">
                <a:solidFill>
                  <a:schemeClr val="tx1"/>
                </a:solidFill>
              </a:defRPr>
            </a:lvl1pPr>
          </a:lstStyle>
          <a:p>
            <a:pPr marL="252032" lvl="0" indent="-252032" algn="ctr"/>
            <a:r>
              <a:rPr lang="sv-SE" dirty="0"/>
              <a:t>Klicka på ikonen för att lägga till en bild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25B966B5-7494-4339-BA1A-BDF0155F4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9" y="1145614"/>
            <a:ext cx="5387995" cy="407206"/>
          </a:xfrm>
        </p:spPr>
        <p:txBody>
          <a:bodyPr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B59A9A3-F818-42A0-857E-534601229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88287" y="992726"/>
            <a:ext cx="5387995" cy="560094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646" b="1" cap="all" baseline="0">
                <a:latin typeface="+mj-lt"/>
              </a:defRPr>
            </a:lvl1pPr>
            <a:lvl2pPr marL="253781" indent="0">
              <a:buNone/>
              <a:defRPr/>
            </a:lvl2pPr>
          </a:lstStyle>
          <a:p>
            <a:pPr lvl="0"/>
            <a:r>
              <a:rPr lang="sv-SE" dirty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413483933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tfalla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76FB2E2D-ED4E-407F-97E8-8CCB4A9ED9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3442950" cy="7561263"/>
          </a:xfrm>
          <a:solidFill>
            <a:schemeClr val="bg2"/>
          </a:solidFill>
        </p:spPr>
        <p:txBody>
          <a:bodyPr tIns="277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B9FF521-D47E-4633-AF45-8C8FDF9FD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2E3E2"/>
                </a:solidFill>
              </a:defRPr>
            </a:lvl1pPr>
          </a:lstStyle>
          <a:p>
            <a:fld id="{DAC84E84-D7AD-44A9-A271-AD4B998B2CE7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6C3487F-46D1-4DE7-8867-33676D3DC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2E3E2"/>
                </a:solidFill>
              </a:defRPr>
            </a:lvl1pPr>
          </a:lstStyle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18CBE54-739A-4B42-B090-A8318E02B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2E3E2"/>
                </a:solidFill>
              </a:defRPr>
            </a:lvl1pPr>
          </a:lstStyle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A5B9E9D-64E3-4F1D-BEF6-D654FAE7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735656642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84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847CA3B5-AFCA-4C5C-969D-F5A55F613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13442950" cy="756126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6B9BFB4F-300E-4538-99EF-652FE17D8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82" y="5838782"/>
            <a:ext cx="1526708" cy="1312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EF974D-ECF1-420D-9FED-05241A866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7864" y="6187331"/>
            <a:ext cx="10082213" cy="814325"/>
          </a:xfrm>
        </p:spPr>
        <p:txBody>
          <a:bodyPr anchor="b"/>
          <a:lstStyle>
            <a:lvl1pPr algn="l">
              <a:defRPr sz="2646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C0B566-88CC-47D3-B9C6-2B2DCA215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369" y="3971414"/>
            <a:ext cx="10082213" cy="1825554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063" indent="0" algn="ctr">
              <a:buNone/>
              <a:defRPr sz="2205"/>
            </a:lvl2pPr>
            <a:lvl3pPr marL="1008126" indent="0" algn="ctr">
              <a:buNone/>
              <a:defRPr sz="1985"/>
            </a:lvl3pPr>
            <a:lvl4pPr marL="1512189" indent="0" algn="ctr">
              <a:buNone/>
              <a:defRPr sz="1764"/>
            </a:lvl4pPr>
            <a:lvl5pPr marL="2016252" indent="0" algn="ctr">
              <a:buNone/>
              <a:defRPr sz="1764"/>
            </a:lvl5pPr>
            <a:lvl6pPr marL="2520315" indent="0" algn="ctr">
              <a:buNone/>
              <a:defRPr sz="1764"/>
            </a:lvl6pPr>
            <a:lvl7pPr marL="3024378" indent="0" algn="ctr">
              <a:buNone/>
              <a:defRPr sz="1764"/>
            </a:lvl7pPr>
            <a:lvl8pPr marL="3528441" indent="0" algn="ctr">
              <a:buNone/>
              <a:defRPr sz="1764"/>
            </a:lvl8pPr>
            <a:lvl9pPr marL="4032504" indent="0" algn="ctr">
              <a:buNone/>
              <a:defRPr sz="1764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C58B5-2656-4B72-B89C-F4742ABA4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EBFAD05-87D8-40D0-88A2-34DFC92148F8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AB6AD-ED03-4B7A-A7D2-6D75EDC5D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BAECE-F154-4BEF-A57F-90A13E1A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5204179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C58B5-2656-4B72-B89C-F4742ABA4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203" y="7303859"/>
            <a:ext cx="3024664" cy="15093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631DC9F7-D7E9-40D4-A957-794D8B290D1F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AB6AD-ED03-4B7A-A7D2-6D75EDC5D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93105" y="7303859"/>
            <a:ext cx="4559281" cy="15093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BAECE-F154-4BEF-A57F-90A13E1A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5577" y="7303859"/>
            <a:ext cx="3024664" cy="15093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4D2A1E81-E748-46D8-80C9-9115FCA5C1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3442950" cy="7561263"/>
          </a:xfrm>
        </p:spPr>
        <p:txBody>
          <a:bodyPr tIns="284400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F974D-ECF1-420D-9FED-05241A866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7864" y="6187331"/>
            <a:ext cx="10082213" cy="814325"/>
          </a:xfrm>
        </p:spPr>
        <p:txBody>
          <a:bodyPr anchor="b"/>
          <a:lstStyle>
            <a:lvl1pPr algn="l">
              <a:defRPr sz="2646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9D5F5CCC-B957-44B9-8F8C-1ADD32F73954}"/>
              </a:ext>
            </a:extLst>
          </p:cNvPr>
          <p:cNvSpPr>
            <a:spLocks/>
          </p:cNvSpPr>
          <p:nvPr/>
        </p:nvSpPr>
        <p:spPr bwMode="auto">
          <a:xfrm>
            <a:off x="1393307" y="5856479"/>
            <a:ext cx="605633" cy="1043174"/>
          </a:xfrm>
          <a:custGeom>
            <a:avLst/>
            <a:gdLst>
              <a:gd name="T0" fmla="*/ 16317 w 16317"/>
              <a:gd name="T1" fmla="*/ 28060 h 28061"/>
              <a:gd name="T2" fmla="*/ 10728 w 16317"/>
              <a:gd name="T3" fmla="*/ 28061 h 28061"/>
              <a:gd name="T4" fmla="*/ 3576 w 16317"/>
              <a:gd name="T5" fmla="*/ 26965 h 28061"/>
              <a:gd name="T6" fmla="*/ 756 w 16317"/>
              <a:gd name="T7" fmla="*/ 24022 h 28061"/>
              <a:gd name="T8" fmla="*/ 0 w 16317"/>
              <a:gd name="T9" fmla="*/ 17123 h 28061"/>
              <a:gd name="T10" fmla="*/ 0 w 16317"/>
              <a:gd name="T11" fmla="*/ 0 h 28061"/>
              <a:gd name="T12" fmla="*/ 6436 w 16317"/>
              <a:gd name="T13" fmla="*/ 0 h 28061"/>
              <a:gd name="T14" fmla="*/ 6436 w 16317"/>
              <a:gd name="T15" fmla="*/ 17880 h 28061"/>
              <a:gd name="T16" fmla="*/ 7110 w 16317"/>
              <a:gd name="T17" fmla="*/ 20992 h 28061"/>
              <a:gd name="T18" fmla="*/ 9591 w 16317"/>
              <a:gd name="T19" fmla="*/ 21751 h 28061"/>
              <a:gd name="T20" fmla="*/ 16317 w 16317"/>
              <a:gd name="T21" fmla="*/ 21751 h 28061"/>
              <a:gd name="T22" fmla="*/ 16317 w 16317"/>
              <a:gd name="T23" fmla="*/ 28060 h 28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317" h="28061">
                <a:moveTo>
                  <a:pt x="16317" y="28060"/>
                </a:moveTo>
                <a:lnTo>
                  <a:pt x="10728" y="28061"/>
                </a:lnTo>
                <a:cubicBezTo>
                  <a:pt x="6269" y="28061"/>
                  <a:pt x="5636" y="27976"/>
                  <a:pt x="3576" y="26965"/>
                </a:cubicBezTo>
                <a:cubicBezTo>
                  <a:pt x="2313" y="26378"/>
                  <a:pt x="1303" y="25326"/>
                  <a:pt x="756" y="24022"/>
                </a:cubicBezTo>
                <a:cubicBezTo>
                  <a:pt x="125" y="22550"/>
                  <a:pt x="0" y="21288"/>
                  <a:pt x="0" y="17123"/>
                </a:cubicBezTo>
                <a:lnTo>
                  <a:pt x="0" y="0"/>
                </a:lnTo>
                <a:lnTo>
                  <a:pt x="6436" y="0"/>
                </a:lnTo>
                <a:lnTo>
                  <a:pt x="6436" y="17880"/>
                </a:lnTo>
                <a:cubicBezTo>
                  <a:pt x="6436" y="19815"/>
                  <a:pt x="6562" y="20361"/>
                  <a:pt x="7110" y="20992"/>
                </a:cubicBezTo>
                <a:cubicBezTo>
                  <a:pt x="7571" y="21542"/>
                  <a:pt x="8286" y="21751"/>
                  <a:pt x="9591" y="21751"/>
                </a:cubicBezTo>
                <a:lnTo>
                  <a:pt x="16317" y="21751"/>
                </a:lnTo>
                <a:lnTo>
                  <a:pt x="16317" y="2806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endParaRPr lang="sv-SE" sz="2315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BA984953-2B43-4044-ADC0-1FBA21A2F205}"/>
              </a:ext>
            </a:extLst>
          </p:cNvPr>
          <p:cNvSpPr>
            <a:spLocks/>
          </p:cNvSpPr>
          <p:nvPr/>
        </p:nvSpPr>
        <p:spPr bwMode="auto">
          <a:xfrm>
            <a:off x="476106" y="5840726"/>
            <a:ext cx="784172" cy="1058927"/>
          </a:xfrm>
          <a:custGeom>
            <a:avLst/>
            <a:gdLst>
              <a:gd name="T0" fmla="*/ 19142 w 21120"/>
              <a:gd name="T1" fmla="*/ 4375 h 28482"/>
              <a:gd name="T2" fmla="*/ 16491 w 21120"/>
              <a:gd name="T3" fmla="*/ 1850 h 28482"/>
              <a:gd name="T4" fmla="*/ 10559 w 21120"/>
              <a:gd name="T5" fmla="*/ 0 h 28482"/>
              <a:gd name="T6" fmla="*/ 1936 w 21120"/>
              <a:gd name="T7" fmla="*/ 4375 h 28482"/>
              <a:gd name="T8" fmla="*/ 1 w 21120"/>
              <a:gd name="T9" fmla="*/ 11400 h 28482"/>
              <a:gd name="T10" fmla="*/ 1 w 21120"/>
              <a:gd name="T11" fmla="*/ 17544 h 28482"/>
              <a:gd name="T12" fmla="*/ 0 w 21120"/>
              <a:gd name="T13" fmla="*/ 17544 h 28482"/>
              <a:gd name="T14" fmla="*/ 757 w 21120"/>
              <a:gd name="T15" fmla="*/ 24443 h 28482"/>
              <a:gd name="T16" fmla="*/ 3576 w 21120"/>
              <a:gd name="T17" fmla="*/ 27387 h 28482"/>
              <a:gd name="T18" fmla="*/ 10727 w 21120"/>
              <a:gd name="T19" fmla="*/ 28482 h 28482"/>
              <a:gd name="T20" fmla="*/ 11160 w 21120"/>
              <a:gd name="T21" fmla="*/ 28482 h 28482"/>
              <a:gd name="T22" fmla="*/ 11160 w 21120"/>
              <a:gd name="T23" fmla="*/ 22172 h 28482"/>
              <a:gd name="T24" fmla="*/ 9591 w 21120"/>
              <a:gd name="T25" fmla="*/ 22172 h 28482"/>
              <a:gd name="T26" fmla="*/ 7109 w 21120"/>
              <a:gd name="T27" fmla="*/ 21413 h 28482"/>
              <a:gd name="T28" fmla="*/ 6436 w 21120"/>
              <a:gd name="T29" fmla="*/ 18301 h 28482"/>
              <a:gd name="T30" fmla="*/ 6436 w 21120"/>
              <a:gd name="T31" fmla="*/ 18301 h 28482"/>
              <a:gd name="T32" fmla="*/ 6436 w 21120"/>
              <a:gd name="T33" fmla="*/ 11570 h 28482"/>
              <a:gd name="T34" fmla="*/ 7151 w 21120"/>
              <a:gd name="T35" fmla="*/ 8035 h 28482"/>
              <a:gd name="T36" fmla="*/ 10559 w 21120"/>
              <a:gd name="T37" fmla="*/ 6267 h 28482"/>
              <a:gd name="T38" fmla="*/ 13923 w 21120"/>
              <a:gd name="T39" fmla="*/ 8035 h 28482"/>
              <a:gd name="T40" fmla="*/ 14639 w 21120"/>
              <a:gd name="T41" fmla="*/ 11570 h 28482"/>
              <a:gd name="T42" fmla="*/ 14639 w 21120"/>
              <a:gd name="T43" fmla="*/ 14808 h 28482"/>
              <a:gd name="T44" fmla="*/ 14639 w 21120"/>
              <a:gd name="T45" fmla="*/ 28482 h 28482"/>
              <a:gd name="T46" fmla="*/ 21120 w 21120"/>
              <a:gd name="T47" fmla="*/ 28482 h 28482"/>
              <a:gd name="T48" fmla="*/ 21120 w 21120"/>
              <a:gd name="T49" fmla="*/ 11400 h 28482"/>
              <a:gd name="T50" fmla="*/ 19142 w 21120"/>
              <a:gd name="T51" fmla="*/ 4375 h 28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1120" h="28482">
                <a:moveTo>
                  <a:pt x="19142" y="4375"/>
                </a:moveTo>
                <a:cubicBezTo>
                  <a:pt x="18427" y="3406"/>
                  <a:pt x="17545" y="2525"/>
                  <a:pt x="16491" y="1850"/>
                </a:cubicBezTo>
                <a:cubicBezTo>
                  <a:pt x="14768" y="673"/>
                  <a:pt x="12578" y="0"/>
                  <a:pt x="10559" y="0"/>
                </a:cubicBezTo>
                <a:cubicBezTo>
                  <a:pt x="7237" y="0"/>
                  <a:pt x="3912" y="1682"/>
                  <a:pt x="1936" y="4375"/>
                </a:cubicBezTo>
                <a:cubicBezTo>
                  <a:pt x="547" y="6310"/>
                  <a:pt x="1" y="8330"/>
                  <a:pt x="1" y="11400"/>
                </a:cubicBezTo>
                <a:lnTo>
                  <a:pt x="1" y="17544"/>
                </a:lnTo>
                <a:lnTo>
                  <a:pt x="0" y="17544"/>
                </a:lnTo>
                <a:cubicBezTo>
                  <a:pt x="0" y="21710"/>
                  <a:pt x="125" y="22971"/>
                  <a:pt x="757" y="24443"/>
                </a:cubicBezTo>
                <a:cubicBezTo>
                  <a:pt x="1303" y="25747"/>
                  <a:pt x="2313" y="26799"/>
                  <a:pt x="3576" y="27387"/>
                </a:cubicBezTo>
                <a:cubicBezTo>
                  <a:pt x="5636" y="28397"/>
                  <a:pt x="6269" y="28482"/>
                  <a:pt x="10727" y="28482"/>
                </a:cubicBezTo>
                <a:lnTo>
                  <a:pt x="11160" y="28482"/>
                </a:lnTo>
                <a:lnTo>
                  <a:pt x="11160" y="22172"/>
                </a:lnTo>
                <a:lnTo>
                  <a:pt x="9591" y="22172"/>
                </a:lnTo>
                <a:cubicBezTo>
                  <a:pt x="8285" y="22172"/>
                  <a:pt x="7572" y="21963"/>
                  <a:pt x="7109" y="21413"/>
                </a:cubicBezTo>
                <a:cubicBezTo>
                  <a:pt x="6561" y="20782"/>
                  <a:pt x="6436" y="20236"/>
                  <a:pt x="6436" y="18301"/>
                </a:cubicBezTo>
                <a:lnTo>
                  <a:pt x="6436" y="18301"/>
                </a:lnTo>
                <a:lnTo>
                  <a:pt x="6436" y="11570"/>
                </a:lnTo>
                <a:cubicBezTo>
                  <a:pt x="6436" y="9719"/>
                  <a:pt x="6605" y="8919"/>
                  <a:pt x="7151" y="8035"/>
                </a:cubicBezTo>
                <a:cubicBezTo>
                  <a:pt x="7909" y="6942"/>
                  <a:pt x="9130" y="6267"/>
                  <a:pt x="10559" y="6267"/>
                </a:cubicBezTo>
                <a:cubicBezTo>
                  <a:pt x="11947" y="6267"/>
                  <a:pt x="13169" y="6942"/>
                  <a:pt x="13923" y="8035"/>
                </a:cubicBezTo>
                <a:cubicBezTo>
                  <a:pt x="14471" y="8919"/>
                  <a:pt x="14639" y="9801"/>
                  <a:pt x="14639" y="11570"/>
                </a:cubicBezTo>
                <a:lnTo>
                  <a:pt x="14639" y="14808"/>
                </a:lnTo>
                <a:lnTo>
                  <a:pt x="14639" y="28482"/>
                </a:lnTo>
                <a:lnTo>
                  <a:pt x="21120" y="28482"/>
                </a:lnTo>
                <a:lnTo>
                  <a:pt x="21120" y="11400"/>
                </a:lnTo>
                <a:cubicBezTo>
                  <a:pt x="21120" y="8288"/>
                  <a:pt x="20571" y="6310"/>
                  <a:pt x="19142" y="43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endParaRPr lang="sv-SE" sz="2315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F816DF56-F2A6-4E82-AC94-F9B662125593}"/>
              </a:ext>
            </a:extLst>
          </p:cNvPr>
          <p:cNvSpPr>
            <a:spLocks noEditPoints="1"/>
          </p:cNvSpPr>
          <p:nvPr/>
        </p:nvSpPr>
        <p:spPr bwMode="auto">
          <a:xfrm>
            <a:off x="476106" y="7032677"/>
            <a:ext cx="89270" cy="115519"/>
          </a:xfrm>
          <a:custGeom>
            <a:avLst/>
            <a:gdLst>
              <a:gd name="T0" fmla="*/ 1848 w 2420"/>
              <a:gd name="T1" fmla="*/ 3108 h 3108"/>
              <a:gd name="T2" fmla="*/ 1692 w 2420"/>
              <a:gd name="T3" fmla="*/ 2509 h 3108"/>
              <a:gd name="T4" fmla="*/ 732 w 2420"/>
              <a:gd name="T5" fmla="*/ 2509 h 3108"/>
              <a:gd name="T6" fmla="*/ 576 w 2420"/>
              <a:gd name="T7" fmla="*/ 3108 h 3108"/>
              <a:gd name="T8" fmla="*/ 0 w 2420"/>
              <a:gd name="T9" fmla="*/ 3108 h 3108"/>
              <a:gd name="T10" fmla="*/ 870 w 2420"/>
              <a:gd name="T11" fmla="*/ 0 h 3108"/>
              <a:gd name="T12" fmla="*/ 1549 w 2420"/>
              <a:gd name="T13" fmla="*/ 0 h 3108"/>
              <a:gd name="T14" fmla="*/ 2420 w 2420"/>
              <a:gd name="T15" fmla="*/ 3108 h 3108"/>
              <a:gd name="T16" fmla="*/ 1848 w 2420"/>
              <a:gd name="T17" fmla="*/ 3108 h 3108"/>
              <a:gd name="T18" fmla="*/ 1286 w 2420"/>
              <a:gd name="T19" fmla="*/ 911 h 3108"/>
              <a:gd name="T20" fmla="*/ 1286 w 2420"/>
              <a:gd name="T21" fmla="*/ 911 h 3108"/>
              <a:gd name="T22" fmla="*/ 1215 w 2420"/>
              <a:gd name="T23" fmla="*/ 553 h 3108"/>
              <a:gd name="T24" fmla="*/ 1205 w 2420"/>
              <a:gd name="T25" fmla="*/ 553 h 3108"/>
              <a:gd name="T26" fmla="*/ 1134 w 2420"/>
              <a:gd name="T27" fmla="*/ 911 h 3108"/>
              <a:gd name="T28" fmla="*/ 861 w 2420"/>
              <a:gd name="T29" fmla="*/ 2022 h 3108"/>
              <a:gd name="T30" fmla="*/ 1558 w 2420"/>
              <a:gd name="T31" fmla="*/ 2018 h 3108"/>
              <a:gd name="T32" fmla="*/ 1286 w 2420"/>
              <a:gd name="T33" fmla="*/ 911 h 3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20" h="3108">
                <a:moveTo>
                  <a:pt x="1848" y="3108"/>
                </a:moveTo>
                <a:lnTo>
                  <a:pt x="1692" y="2509"/>
                </a:lnTo>
                <a:lnTo>
                  <a:pt x="732" y="2509"/>
                </a:lnTo>
                <a:lnTo>
                  <a:pt x="576" y="3108"/>
                </a:lnTo>
                <a:lnTo>
                  <a:pt x="0" y="3108"/>
                </a:lnTo>
                <a:lnTo>
                  <a:pt x="870" y="0"/>
                </a:lnTo>
                <a:lnTo>
                  <a:pt x="1549" y="0"/>
                </a:lnTo>
                <a:lnTo>
                  <a:pt x="2420" y="3108"/>
                </a:lnTo>
                <a:lnTo>
                  <a:pt x="1848" y="3108"/>
                </a:lnTo>
                <a:close/>
                <a:moveTo>
                  <a:pt x="1286" y="911"/>
                </a:moveTo>
                <a:lnTo>
                  <a:pt x="1286" y="911"/>
                </a:lnTo>
                <a:lnTo>
                  <a:pt x="1215" y="553"/>
                </a:lnTo>
                <a:lnTo>
                  <a:pt x="1205" y="553"/>
                </a:lnTo>
                <a:lnTo>
                  <a:pt x="1134" y="911"/>
                </a:lnTo>
                <a:lnTo>
                  <a:pt x="861" y="2022"/>
                </a:lnTo>
                <a:lnTo>
                  <a:pt x="1558" y="2018"/>
                </a:lnTo>
                <a:lnTo>
                  <a:pt x="1286" y="9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endParaRPr lang="sv-SE" sz="2315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13EB8CEA-043D-4490-89C5-4CACBA8C6EE8}"/>
              </a:ext>
            </a:extLst>
          </p:cNvPr>
          <p:cNvSpPr>
            <a:spLocks/>
          </p:cNvSpPr>
          <p:nvPr/>
        </p:nvSpPr>
        <p:spPr bwMode="auto">
          <a:xfrm>
            <a:off x="572377" y="7034425"/>
            <a:ext cx="77017" cy="113770"/>
          </a:xfrm>
          <a:custGeom>
            <a:avLst/>
            <a:gdLst>
              <a:gd name="T0" fmla="*/ 1300 w 2045"/>
              <a:gd name="T1" fmla="*/ 496 h 3077"/>
              <a:gd name="T2" fmla="*/ 1300 w 2045"/>
              <a:gd name="T3" fmla="*/ 3077 h 3077"/>
              <a:gd name="T4" fmla="*/ 750 w 2045"/>
              <a:gd name="T5" fmla="*/ 3077 h 3077"/>
              <a:gd name="T6" fmla="*/ 750 w 2045"/>
              <a:gd name="T7" fmla="*/ 496 h 3077"/>
              <a:gd name="T8" fmla="*/ 0 w 2045"/>
              <a:gd name="T9" fmla="*/ 491 h 3077"/>
              <a:gd name="T10" fmla="*/ 0 w 2045"/>
              <a:gd name="T11" fmla="*/ 0 h 3077"/>
              <a:gd name="T12" fmla="*/ 2045 w 2045"/>
              <a:gd name="T13" fmla="*/ 0 h 3077"/>
              <a:gd name="T14" fmla="*/ 2045 w 2045"/>
              <a:gd name="T15" fmla="*/ 496 h 3077"/>
              <a:gd name="T16" fmla="*/ 1300 w 2045"/>
              <a:gd name="T17" fmla="*/ 496 h 3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45" h="3077">
                <a:moveTo>
                  <a:pt x="1300" y="496"/>
                </a:moveTo>
                <a:lnTo>
                  <a:pt x="1300" y="3077"/>
                </a:lnTo>
                <a:lnTo>
                  <a:pt x="750" y="3077"/>
                </a:lnTo>
                <a:lnTo>
                  <a:pt x="750" y="496"/>
                </a:lnTo>
                <a:lnTo>
                  <a:pt x="0" y="491"/>
                </a:lnTo>
                <a:lnTo>
                  <a:pt x="0" y="0"/>
                </a:lnTo>
                <a:lnTo>
                  <a:pt x="2045" y="0"/>
                </a:lnTo>
                <a:lnTo>
                  <a:pt x="2045" y="496"/>
                </a:lnTo>
                <a:lnTo>
                  <a:pt x="1300" y="4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endParaRPr lang="sv-SE" sz="2315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CE28B1BE-8734-4B8F-BC60-D3EBB90EFFB9}"/>
              </a:ext>
            </a:extLst>
          </p:cNvPr>
          <p:cNvSpPr>
            <a:spLocks noEditPoints="1"/>
          </p:cNvSpPr>
          <p:nvPr/>
        </p:nvSpPr>
        <p:spPr bwMode="auto">
          <a:xfrm>
            <a:off x="672149" y="7034425"/>
            <a:ext cx="71766" cy="113770"/>
          </a:xfrm>
          <a:custGeom>
            <a:avLst/>
            <a:gdLst>
              <a:gd name="T0" fmla="*/ 1326 w 1910"/>
              <a:gd name="T1" fmla="*/ 3077 h 3077"/>
              <a:gd name="T2" fmla="*/ 839 w 1910"/>
              <a:gd name="T3" fmla="*/ 1866 h 3077"/>
              <a:gd name="T4" fmla="*/ 554 w 1910"/>
              <a:gd name="T5" fmla="*/ 1866 h 3077"/>
              <a:gd name="T6" fmla="*/ 554 w 1910"/>
              <a:gd name="T7" fmla="*/ 3077 h 3077"/>
              <a:gd name="T8" fmla="*/ 0 w 1910"/>
              <a:gd name="T9" fmla="*/ 3077 h 3077"/>
              <a:gd name="T10" fmla="*/ 4 w 1910"/>
              <a:gd name="T11" fmla="*/ 0 h 3077"/>
              <a:gd name="T12" fmla="*/ 1031 w 1910"/>
              <a:gd name="T13" fmla="*/ 0 h 3077"/>
              <a:gd name="T14" fmla="*/ 1634 w 1910"/>
              <a:gd name="T15" fmla="*/ 192 h 3077"/>
              <a:gd name="T16" fmla="*/ 1884 w 1910"/>
              <a:gd name="T17" fmla="*/ 906 h 3077"/>
              <a:gd name="T18" fmla="*/ 1643 w 1910"/>
              <a:gd name="T19" fmla="*/ 1670 h 3077"/>
              <a:gd name="T20" fmla="*/ 1375 w 1910"/>
              <a:gd name="T21" fmla="*/ 1817 h 3077"/>
              <a:gd name="T22" fmla="*/ 1910 w 1910"/>
              <a:gd name="T23" fmla="*/ 3077 h 3077"/>
              <a:gd name="T24" fmla="*/ 1326 w 1910"/>
              <a:gd name="T25" fmla="*/ 3077 h 3077"/>
              <a:gd name="T26" fmla="*/ 1013 w 1910"/>
              <a:gd name="T27" fmla="*/ 491 h 3077"/>
              <a:gd name="T28" fmla="*/ 1013 w 1910"/>
              <a:gd name="T29" fmla="*/ 491 h 3077"/>
              <a:gd name="T30" fmla="*/ 549 w 1910"/>
              <a:gd name="T31" fmla="*/ 491 h 3077"/>
              <a:gd name="T32" fmla="*/ 554 w 1910"/>
              <a:gd name="T33" fmla="*/ 1375 h 3077"/>
              <a:gd name="T34" fmla="*/ 1018 w 1910"/>
              <a:gd name="T35" fmla="*/ 1375 h 3077"/>
              <a:gd name="T36" fmla="*/ 1344 w 1910"/>
              <a:gd name="T37" fmla="*/ 920 h 3077"/>
              <a:gd name="T38" fmla="*/ 1013 w 1910"/>
              <a:gd name="T39" fmla="*/ 491 h 3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910" h="3077">
                <a:moveTo>
                  <a:pt x="1326" y="3077"/>
                </a:moveTo>
                <a:lnTo>
                  <a:pt x="839" y="1866"/>
                </a:lnTo>
                <a:lnTo>
                  <a:pt x="554" y="1866"/>
                </a:lnTo>
                <a:lnTo>
                  <a:pt x="554" y="3077"/>
                </a:lnTo>
                <a:lnTo>
                  <a:pt x="0" y="3077"/>
                </a:lnTo>
                <a:lnTo>
                  <a:pt x="4" y="0"/>
                </a:lnTo>
                <a:lnTo>
                  <a:pt x="1031" y="0"/>
                </a:lnTo>
                <a:cubicBezTo>
                  <a:pt x="1295" y="0"/>
                  <a:pt x="1500" y="72"/>
                  <a:pt x="1634" y="192"/>
                </a:cubicBezTo>
                <a:cubicBezTo>
                  <a:pt x="1822" y="362"/>
                  <a:pt x="1884" y="612"/>
                  <a:pt x="1884" y="906"/>
                </a:cubicBezTo>
                <a:cubicBezTo>
                  <a:pt x="1884" y="1201"/>
                  <a:pt x="1822" y="1496"/>
                  <a:pt x="1643" y="1670"/>
                </a:cubicBezTo>
                <a:cubicBezTo>
                  <a:pt x="1576" y="1741"/>
                  <a:pt x="1487" y="1782"/>
                  <a:pt x="1375" y="1817"/>
                </a:cubicBezTo>
                <a:lnTo>
                  <a:pt x="1910" y="3077"/>
                </a:lnTo>
                <a:lnTo>
                  <a:pt x="1326" y="3077"/>
                </a:lnTo>
                <a:close/>
                <a:moveTo>
                  <a:pt x="1013" y="491"/>
                </a:moveTo>
                <a:lnTo>
                  <a:pt x="1013" y="491"/>
                </a:lnTo>
                <a:lnTo>
                  <a:pt x="549" y="491"/>
                </a:lnTo>
                <a:lnTo>
                  <a:pt x="554" y="1375"/>
                </a:lnTo>
                <a:lnTo>
                  <a:pt x="1018" y="1375"/>
                </a:lnTo>
                <a:cubicBezTo>
                  <a:pt x="1299" y="1375"/>
                  <a:pt x="1344" y="1210"/>
                  <a:pt x="1344" y="920"/>
                </a:cubicBezTo>
                <a:cubicBezTo>
                  <a:pt x="1344" y="639"/>
                  <a:pt x="1281" y="491"/>
                  <a:pt x="1013" y="4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endParaRPr lang="sv-SE" sz="2315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6E8689A-05C1-4435-97C5-B83D1604A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921" y="7034425"/>
            <a:ext cx="19255" cy="11377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endParaRPr lang="sv-SE" sz="2315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43141557-F141-4570-B03F-2CEBBED3E9D3}"/>
              </a:ext>
            </a:extLst>
          </p:cNvPr>
          <p:cNvSpPr>
            <a:spLocks/>
          </p:cNvSpPr>
          <p:nvPr/>
        </p:nvSpPr>
        <p:spPr bwMode="auto">
          <a:xfrm>
            <a:off x="824433" y="7034426"/>
            <a:ext cx="80518" cy="115519"/>
          </a:xfrm>
          <a:custGeom>
            <a:avLst/>
            <a:gdLst>
              <a:gd name="T0" fmla="*/ 1072 w 2144"/>
              <a:gd name="T1" fmla="*/ 3107 h 3107"/>
              <a:gd name="T2" fmla="*/ 0 w 2144"/>
              <a:gd name="T3" fmla="*/ 2188 h 3107"/>
              <a:gd name="T4" fmla="*/ 0 w 2144"/>
              <a:gd name="T5" fmla="*/ 0 h 3107"/>
              <a:gd name="T6" fmla="*/ 550 w 2144"/>
              <a:gd name="T7" fmla="*/ 0 h 3107"/>
              <a:gd name="T8" fmla="*/ 550 w 2144"/>
              <a:gd name="T9" fmla="*/ 2188 h 3107"/>
              <a:gd name="T10" fmla="*/ 1077 w 2144"/>
              <a:gd name="T11" fmla="*/ 2607 h 3107"/>
              <a:gd name="T12" fmla="*/ 1599 w 2144"/>
              <a:gd name="T13" fmla="*/ 2188 h 3107"/>
              <a:gd name="T14" fmla="*/ 1594 w 2144"/>
              <a:gd name="T15" fmla="*/ 0 h 3107"/>
              <a:gd name="T16" fmla="*/ 2144 w 2144"/>
              <a:gd name="T17" fmla="*/ 0 h 3107"/>
              <a:gd name="T18" fmla="*/ 2144 w 2144"/>
              <a:gd name="T19" fmla="*/ 2188 h 3107"/>
              <a:gd name="T20" fmla="*/ 1072 w 2144"/>
              <a:gd name="T21" fmla="*/ 3107 h 3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44" h="3107">
                <a:moveTo>
                  <a:pt x="1072" y="3107"/>
                </a:moveTo>
                <a:cubicBezTo>
                  <a:pt x="652" y="3107"/>
                  <a:pt x="0" y="2942"/>
                  <a:pt x="0" y="2188"/>
                </a:cubicBezTo>
                <a:lnTo>
                  <a:pt x="0" y="0"/>
                </a:lnTo>
                <a:lnTo>
                  <a:pt x="550" y="0"/>
                </a:lnTo>
                <a:lnTo>
                  <a:pt x="550" y="2188"/>
                </a:lnTo>
                <a:cubicBezTo>
                  <a:pt x="550" y="2482"/>
                  <a:pt x="768" y="2607"/>
                  <a:pt x="1077" y="2607"/>
                </a:cubicBezTo>
                <a:cubicBezTo>
                  <a:pt x="1380" y="2607"/>
                  <a:pt x="1599" y="2482"/>
                  <a:pt x="1599" y="2188"/>
                </a:cubicBezTo>
                <a:lnTo>
                  <a:pt x="1594" y="0"/>
                </a:lnTo>
                <a:lnTo>
                  <a:pt x="2144" y="0"/>
                </a:lnTo>
                <a:lnTo>
                  <a:pt x="2144" y="2188"/>
                </a:lnTo>
                <a:cubicBezTo>
                  <a:pt x="2144" y="2942"/>
                  <a:pt x="1496" y="3107"/>
                  <a:pt x="1072" y="31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endParaRPr lang="sv-SE" sz="2315"/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CDC3C069-0788-4AEF-807B-9DD3988F4F98}"/>
              </a:ext>
            </a:extLst>
          </p:cNvPr>
          <p:cNvSpPr>
            <a:spLocks/>
          </p:cNvSpPr>
          <p:nvPr/>
        </p:nvSpPr>
        <p:spPr bwMode="auto">
          <a:xfrm>
            <a:off x="936458" y="7034425"/>
            <a:ext cx="117276" cy="113770"/>
          </a:xfrm>
          <a:custGeom>
            <a:avLst/>
            <a:gdLst>
              <a:gd name="T0" fmla="*/ 2593 w 3147"/>
              <a:gd name="T1" fmla="*/ 3077 h 3077"/>
              <a:gd name="T2" fmla="*/ 2607 w 3147"/>
              <a:gd name="T3" fmla="*/ 576 h 3077"/>
              <a:gd name="T4" fmla="*/ 2598 w 3147"/>
              <a:gd name="T5" fmla="*/ 576 h 3077"/>
              <a:gd name="T6" fmla="*/ 2513 w 3147"/>
              <a:gd name="T7" fmla="*/ 947 h 3077"/>
              <a:gd name="T8" fmla="*/ 1910 w 3147"/>
              <a:gd name="T9" fmla="*/ 3077 h 3077"/>
              <a:gd name="T10" fmla="*/ 1237 w 3147"/>
              <a:gd name="T11" fmla="*/ 3077 h 3077"/>
              <a:gd name="T12" fmla="*/ 629 w 3147"/>
              <a:gd name="T13" fmla="*/ 960 h 3077"/>
              <a:gd name="T14" fmla="*/ 545 w 3147"/>
              <a:gd name="T15" fmla="*/ 576 h 3077"/>
              <a:gd name="T16" fmla="*/ 536 w 3147"/>
              <a:gd name="T17" fmla="*/ 576 h 3077"/>
              <a:gd name="T18" fmla="*/ 545 w 3147"/>
              <a:gd name="T19" fmla="*/ 3077 h 3077"/>
              <a:gd name="T20" fmla="*/ 0 w 3147"/>
              <a:gd name="T21" fmla="*/ 3077 h 3077"/>
              <a:gd name="T22" fmla="*/ 0 w 3147"/>
              <a:gd name="T23" fmla="*/ 0 h 3077"/>
              <a:gd name="T24" fmla="*/ 911 w 3147"/>
              <a:gd name="T25" fmla="*/ 0 h 3077"/>
              <a:gd name="T26" fmla="*/ 1509 w 3147"/>
              <a:gd name="T27" fmla="*/ 2196 h 3077"/>
              <a:gd name="T28" fmla="*/ 1585 w 3147"/>
              <a:gd name="T29" fmla="*/ 2554 h 3077"/>
              <a:gd name="T30" fmla="*/ 1593 w 3147"/>
              <a:gd name="T31" fmla="*/ 2554 h 3077"/>
              <a:gd name="T32" fmla="*/ 1669 w 3147"/>
              <a:gd name="T33" fmla="*/ 2196 h 3077"/>
              <a:gd name="T34" fmla="*/ 2246 w 3147"/>
              <a:gd name="T35" fmla="*/ 0 h 3077"/>
              <a:gd name="T36" fmla="*/ 3147 w 3147"/>
              <a:gd name="T37" fmla="*/ 0 h 3077"/>
              <a:gd name="T38" fmla="*/ 3147 w 3147"/>
              <a:gd name="T39" fmla="*/ 3077 h 3077"/>
              <a:gd name="T40" fmla="*/ 2593 w 3147"/>
              <a:gd name="T41" fmla="*/ 3077 h 3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147" h="3077">
                <a:moveTo>
                  <a:pt x="2593" y="3077"/>
                </a:moveTo>
                <a:lnTo>
                  <a:pt x="2607" y="576"/>
                </a:lnTo>
                <a:lnTo>
                  <a:pt x="2598" y="576"/>
                </a:lnTo>
                <a:lnTo>
                  <a:pt x="2513" y="947"/>
                </a:lnTo>
                <a:lnTo>
                  <a:pt x="1910" y="3077"/>
                </a:lnTo>
                <a:lnTo>
                  <a:pt x="1237" y="3077"/>
                </a:lnTo>
                <a:lnTo>
                  <a:pt x="629" y="960"/>
                </a:lnTo>
                <a:lnTo>
                  <a:pt x="545" y="576"/>
                </a:lnTo>
                <a:lnTo>
                  <a:pt x="536" y="576"/>
                </a:lnTo>
                <a:lnTo>
                  <a:pt x="545" y="3077"/>
                </a:lnTo>
                <a:lnTo>
                  <a:pt x="0" y="3077"/>
                </a:lnTo>
                <a:lnTo>
                  <a:pt x="0" y="0"/>
                </a:lnTo>
                <a:lnTo>
                  <a:pt x="911" y="0"/>
                </a:lnTo>
                <a:lnTo>
                  <a:pt x="1509" y="2196"/>
                </a:lnTo>
                <a:lnTo>
                  <a:pt x="1585" y="2554"/>
                </a:lnTo>
                <a:lnTo>
                  <a:pt x="1593" y="2554"/>
                </a:lnTo>
                <a:lnTo>
                  <a:pt x="1669" y="2196"/>
                </a:lnTo>
                <a:lnTo>
                  <a:pt x="2246" y="0"/>
                </a:lnTo>
                <a:lnTo>
                  <a:pt x="3147" y="0"/>
                </a:lnTo>
                <a:lnTo>
                  <a:pt x="3147" y="3077"/>
                </a:lnTo>
                <a:lnTo>
                  <a:pt x="2593" y="30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endParaRPr lang="sv-SE" sz="2315"/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112B080A-3351-4953-8B45-3EA553EFCCFA}"/>
              </a:ext>
            </a:extLst>
          </p:cNvPr>
          <p:cNvSpPr>
            <a:spLocks/>
          </p:cNvSpPr>
          <p:nvPr/>
        </p:nvSpPr>
        <p:spPr bwMode="auto">
          <a:xfrm>
            <a:off x="1132500" y="7034425"/>
            <a:ext cx="64765" cy="113770"/>
          </a:xfrm>
          <a:custGeom>
            <a:avLst/>
            <a:gdLst>
              <a:gd name="T0" fmla="*/ 0 w 1745"/>
              <a:gd name="T1" fmla="*/ 3077 h 3077"/>
              <a:gd name="T2" fmla="*/ 0 w 1745"/>
              <a:gd name="T3" fmla="*/ 0 h 3077"/>
              <a:gd name="T4" fmla="*/ 553 w 1745"/>
              <a:gd name="T5" fmla="*/ 0 h 3077"/>
              <a:gd name="T6" fmla="*/ 553 w 1745"/>
              <a:gd name="T7" fmla="*/ 2585 h 3077"/>
              <a:gd name="T8" fmla="*/ 1745 w 1745"/>
              <a:gd name="T9" fmla="*/ 2585 h 3077"/>
              <a:gd name="T10" fmla="*/ 1745 w 1745"/>
              <a:gd name="T11" fmla="*/ 3077 h 3077"/>
              <a:gd name="T12" fmla="*/ 0 w 1745"/>
              <a:gd name="T13" fmla="*/ 3077 h 3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45" h="3077">
                <a:moveTo>
                  <a:pt x="0" y="3077"/>
                </a:moveTo>
                <a:lnTo>
                  <a:pt x="0" y="0"/>
                </a:lnTo>
                <a:lnTo>
                  <a:pt x="553" y="0"/>
                </a:lnTo>
                <a:lnTo>
                  <a:pt x="553" y="2585"/>
                </a:lnTo>
                <a:lnTo>
                  <a:pt x="1745" y="2585"/>
                </a:lnTo>
                <a:lnTo>
                  <a:pt x="1745" y="3077"/>
                </a:lnTo>
                <a:lnTo>
                  <a:pt x="0" y="30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endParaRPr lang="sv-SE" sz="2315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D6C5B26A-A40C-4E50-8612-F40BE451EC1B}"/>
              </a:ext>
            </a:extLst>
          </p:cNvPr>
          <p:cNvSpPr>
            <a:spLocks/>
          </p:cNvSpPr>
          <p:nvPr/>
        </p:nvSpPr>
        <p:spPr bwMode="auto">
          <a:xfrm>
            <a:off x="1214768" y="7034426"/>
            <a:ext cx="49011" cy="115519"/>
          </a:xfrm>
          <a:custGeom>
            <a:avLst/>
            <a:gdLst>
              <a:gd name="T0" fmla="*/ 1343 w 1347"/>
              <a:gd name="T1" fmla="*/ 2268 h 3116"/>
              <a:gd name="T2" fmla="*/ 558 w 1347"/>
              <a:gd name="T3" fmla="*/ 3116 h 3116"/>
              <a:gd name="T4" fmla="*/ 0 w 1347"/>
              <a:gd name="T5" fmla="*/ 3072 h 3116"/>
              <a:gd name="T6" fmla="*/ 31 w 1347"/>
              <a:gd name="T7" fmla="*/ 2572 h 3116"/>
              <a:gd name="T8" fmla="*/ 544 w 1347"/>
              <a:gd name="T9" fmla="*/ 2620 h 3116"/>
              <a:gd name="T10" fmla="*/ 789 w 1347"/>
              <a:gd name="T11" fmla="*/ 2264 h 3116"/>
              <a:gd name="T12" fmla="*/ 794 w 1347"/>
              <a:gd name="T13" fmla="*/ 0 h 3116"/>
              <a:gd name="T14" fmla="*/ 1347 w 1347"/>
              <a:gd name="T15" fmla="*/ 0 h 3116"/>
              <a:gd name="T16" fmla="*/ 1343 w 1347"/>
              <a:gd name="T17" fmla="*/ 2268 h 3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47" h="3116">
                <a:moveTo>
                  <a:pt x="1343" y="2268"/>
                </a:moveTo>
                <a:cubicBezTo>
                  <a:pt x="1343" y="2907"/>
                  <a:pt x="1191" y="3116"/>
                  <a:pt x="558" y="3116"/>
                </a:cubicBezTo>
                <a:cubicBezTo>
                  <a:pt x="406" y="3116"/>
                  <a:pt x="219" y="3103"/>
                  <a:pt x="0" y="3072"/>
                </a:cubicBezTo>
                <a:lnTo>
                  <a:pt x="31" y="2572"/>
                </a:lnTo>
                <a:cubicBezTo>
                  <a:pt x="254" y="2603"/>
                  <a:pt x="401" y="2620"/>
                  <a:pt x="544" y="2620"/>
                </a:cubicBezTo>
                <a:cubicBezTo>
                  <a:pt x="785" y="2620"/>
                  <a:pt x="789" y="2576"/>
                  <a:pt x="789" y="2264"/>
                </a:cubicBezTo>
                <a:lnTo>
                  <a:pt x="794" y="0"/>
                </a:lnTo>
                <a:lnTo>
                  <a:pt x="1347" y="0"/>
                </a:lnTo>
                <a:lnTo>
                  <a:pt x="1343" y="22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endParaRPr lang="sv-SE" sz="2315"/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AD076DD7-CBFC-4237-9260-DF7D83060B8B}"/>
              </a:ext>
            </a:extLst>
          </p:cNvPr>
          <p:cNvSpPr>
            <a:spLocks/>
          </p:cNvSpPr>
          <p:nvPr/>
        </p:nvSpPr>
        <p:spPr bwMode="auto">
          <a:xfrm>
            <a:off x="1288284" y="7034426"/>
            <a:ext cx="80518" cy="115519"/>
          </a:xfrm>
          <a:custGeom>
            <a:avLst/>
            <a:gdLst>
              <a:gd name="T0" fmla="*/ 1071 w 2143"/>
              <a:gd name="T1" fmla="*/ 3107 h 3107"/>
              <a:gd name="T2" fmla="*/ 0 w 2143"/>
              <a:gd name="T3" fmla="*/ 2188 h 3107"/>
              <a:gd name="T4" fmla="*/ 0 w 2143"/>
              <a:gd name="T5" fmla="*/ 0 h 3107"/>
              <a:gd name="T6" fmla="*/ 550 w 2143"/>
              <a:gd name="T7" fmla="*/ 0 h 3107"/>
              <a:gd name="T8" fmla="*/ 550 w 2143"/>
              <a:gd name="T9" fmla="*/ 2188 h 3107"/>
              <a:gd name="T10" fmla="*/ 1076 w 2143"/>
              <a:gd name="T11" fmla="*/ 2607 h 3107"/>
              <a:gd name="T12" fmla="*/ 1598 w 2143"/>
              <a:gd name="T13" fmla="*/ 2188 h 3107"/>
              <a:gd name="T14" fmla="*/ 1594 w 2143"/>
              <a:gd name="T15" fmla="*/ 0 h 3107"/>
              <a:gd name="T16" fmla="*/ 2143 w 2143"/>
              <a:gd name="T17" fmla="*/ 0 h 3107"/>
              <a:gd name="T18" fmla="*/ 2143 w 2143"/>
              <a:gd name="T19" fmla="*/ 2188 h 3107"/>
              <a:gd name="T20" fmla="*/ 1071 w 2143"/>
              <a:gd name="T21" fmla="*/ 3107 h 3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43" h="3107">
                <a:moveTo>
                  <a:pt x="1071" y="3107"/>
                </a:moveTo>
                <a:cubicBezTo>
                  <a:pt x="652" y="3107"/>
                  <a:pt x="0" y="2942"/>
                  <a:pt x="0" y="2188"/>
                </a:cubicBezTo>
                <a:lnTo>
                  <a:pt x="0" y="0"/>
                </a:lnTo>
                <a:lnTo>
                  <a:pt x="550" y="0"/>
                </a:lnTo>
                <a:lnTo>
                  <a:pt x="550" y="2188"/>
                </a:lnTo>
                <a:cubicBezTo>
                  <a:pt x="550" y="2482"/>
                  <a:pt x="768" y="2607"/>
                  <a:pt x="1076" y="2607"/>
                </a:cubicBezTo>
                <a:cubicBezTo>
                  <a:pt x="1379" y="2607"/>
                  <a:pt x="1598" y="2482"/>
                  <a:pt x="1598" y="2188"/>
                </a:cubicBezTo>
                <a:lnTo>
                  <a:pt x="1594" y="0"/>
                </a:lnTo>
                <a:lnTo>
                  <a:pt x="2143" y="0"/>
                </a:lnTo>
                <a:lnTo>
                  <a:pt x="2143" y="2188"/>
                </a:lnTo>
                <a:cubicBezTo>
                  <a:pt x="2143" y="2942"/>
                  <a:pt x="1496" y="3107"/>
                  <a:pt x="1071" y="31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endParaRPr lang="sv-SE" sz="2315"/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F7A26CCF-C076-4E1F-A3D9-EECE6C4E32E5}"/>
              </a:ext>
            </a:extLst>
          </p:cNvPr>
          <p:cNvSpPr>
            <a:spLocks/>
          </p:cNvSpPr>
          <p:nvPr/>
        </p:nvSpPr>
        <p:spPr bwMode="auto">
          <a:xfrm>
            <a:off x="1402060" y="7034425"/>
            <a:ext cx="85769" cy="113770"/>
          </a:xfrm>
          <a:custGeom>
            <a:avLst/>
            <a:gdLst>
              <a:gd name="T0" fmla="*/ 1553 w 2326"/>
              <a:gd name="T1" fmla="*/ 3077 h 3077"/>
              <a:gd name="T2" fmla="*/ 678 w 2326"/>
              <a:gd name="T3" fmla="*/ 1067 h 3077"/>
              <a:gd name="T4" fmla="*/ 536 w 2326"/>
              <a:gd name="T5" fmla="*/ 688 h 3077"/>
              <a:gd name="T6" fmla="*/ 532 w 2326"/>
              <a:gd name="T7" fmla="*/ 683 h 3077"/>
              <a:gd name="T8" fmla="*/ 544 w 2326"/>
              <a:gd name="T9" fmla="*/ 3077 h 3077"/>
              <a:gd name="T10" fmla="*/ 0 w 2326"/>
              <a:gd name="T11" fmla="*/ 3077 h 3077"/>
              <a:gd name="T12" fmla="*/ 0 w 2326"/>
              <a:gd name="T13" fmla="*/ 0 h 3077"/>
              <a:gd name="T14" fmla="*/ 791 w 2326"/>
              <a:gd name="T15" fmla="*/ 0 h 3077"/>
              <a:gd name="T16" fmla="*/ 1665 w 2326"/>
              <a:gd name="T17" fmla="*/ 2049 h 3077"/>
              <a:gd name="T18" fmla="*/ 1790 w 2326"/>
              <a:gd name="T19" fmla="*/ 2447 h 3077"/>
              <a:gd name="T20" fmla="*/ 1799 w 2326"/>
              <a:gd name="T21" fmla="*/ 2450 h 3077"/>
              <a:gd name="T22" fmla="*/ 1786 w 2326"/>
              <a:gd name="T23" fmla="*/ 0 h 3077"/>
              <a:gd name="T24" fmla="*/ 2326 w 2326"/>
              <a:gd name="T25" fmla="*/ 0 h 3077"/>
              <a:gd name="T26" fmla="*/ 2326 w 2326"/>
              <a:gd name="T27" fmla="*/ 3077 h 3077"/>
              <a:gd name="T28" fmla="*/ 1553 w 2326"/>
              <a:gd name="T29" fmla="*/ 3077 h 3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26" h="3077">
                <a:moveTo>
                  <a:pt x="1553" y="3077"/>
                </a:moveTo>
                <a:lnTo>
                  <a:pt x="678" y="1067"/>
                </a:lnTo>
                <a:lnTo>
                  <a:pt x="536" y="688"/>
                </a:lnTo>
                <a:lnTo>
                  <a:pt x="532" y="683"/>
                </a:lnTo>
                <a:lnTo>
                  <a:pt x="544" y="3077"/>
                </a:lnTo>
                <a:lnTo>
                  <a:pt x="0" y="3077"/>
                </a:lnTo>
                <a:lnTo>
                  <a:pt x="0" y="0"/>
                </a:lnTo>
                <a:lnTo>
                  <a:pt x="791" y="0"/>
                </a:lnTo>
                <a:lnTo>
                  <a:pt x="1665" y="2049"/>
                </a:lnTo>
                <a:lnTo>
                  <a:pt x="1790" y="2447"/>
                </a:lnTo>
                <a:lnTo>
                  <a:pt x="1799" y="2450"/>
                </a:lnTo>
                <a:lnTo>
                  <a:pt x="1786" y="0"/>
                </a:lnTo>
                <a:lnTo>
                  <a:pt x="2326" y="0"/>
                </a:lnTo>
                <a:lnTo>
                  <a:pt x="2326" y="3077"/>
                </a:lnTo>
                <a:lnTo>
                  <a:pt x="1553" y="30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endParaRPr lang="sv-SE" sz="2315"/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61F61A55-79C6-4DB6-8EF7-F47715B9D42F}"/>
              </a:ext>
            </a:extLst>
          </p:cNvPr>
          <p:cNvSpPr>
            <a:spLocks/>
          </p:cNvSpPr>
          <p:nvPr/>
        </p:nvSpPr>
        <p:spPr bwMode="auto">
          <a:xfrm>
            <a:off x="1517585" y="7032676"/>
            <a:ext cx="84018" cy="117270"/>
          </a:xfrm>
          <a:custGeom>
            <a:avLst/>
            <a:gdLst>
              <a:gd name="T0" fmla="*/ 2237 w 2237"/>
              <a:gd name="T1" fmla="*/ 3018 h 3156"/>
              <a:gd name="T2" fmla="*/ 1318 w 2237"/>
              <a:gd name="T3" fmla="*/ 3156 h 3156"/>
              <a:gd name="T4" fmla="*/ 367 w 2237"/>
              <a:gd name="T5" fmla="*/ 2852 h 3156"/>
              <a:gd name="T6" fmla="*/ 0 w 2237"/>
              <a:gd name="T7" fmla="*/ 1554 h 3156"/>
              <a:gd name="T8" fmla="*/ 1318 w 2237"/>
              <a:gd name="T9" fmla="*/ 0 h 3156"/>
              <a:gd name="T10" fmla="*/ 2095 w 2237"/>
              <a:gd name="T11" fmla="*/ 63 h 3156"/>
              <a:gd name="T12" fmla="*/ 2055 w 2237"/>
              <a:gd name="T13" fmla="*/ 576 h 3156"/>
              <a:gd name="T14" fmla="*/ 1313 w 2237"/>
              <a:gd name="T15" fmla="*/ 500 h 3156"/>
              <a:gd name="T16" fmla="*/ 572 w 2237"/>
              <a:gd name="T17" fmla="*/ 1558 h 3156"/>
              <a:gd name="T18" fmla="*/ 809 w 2237"/>
              <a:gd name="T19" fmla="*/ 2514 h 3156"/>
              <a:gd name="T20" fmla="*/ 1313 w 2237"/>
              <a:gd name="T21" fmla="*/ 2657 h 3156"/>
              <a:gd name="T22" fmla="*/ 1688 w 2237"/>
              <a:gd name="T23" fmla="*/ 2612 h 3156"/>
              <a:gd name="T24" fmla="*/ 1688 w 2237"/>
              <a:gd name="T25" fmla="*/ 1585 h 3156"/>
              <a:gd name="T26" fmla="*/ 2237 w 2237"/>
              <a:gd name="T27" fmla="*/ 1585 h 3156"/>
              <a:gd name="T28" fmla="*/ 2237 w 2237"/>
              <a:gd name="T29" fmla="*/ 3018 h 3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37" h="3156">
                <a:moveTo>
                  <a:pt x="2237" y="3018"/>
                </a:moveTo>
                <a:cubicBezTo>
                  <a:pt x="1965" y="3089"/>
                  <a:pt x="1608" y="3156"/>
                  <a:pt x="1318" y="3156"/>
                </a:cubicBezTo>
                <a:cubicBezTo>
                  <a:pt x="898" y="3156"/>
                  <a:pt x="581" y="3062"/>
                  <a:pt x="367" y="2852"/>
                </a:cubicBezTo>
                <a:cubicBezTo>
                  <a:pt x="108" y="2589"/>
                  <a:pt x="0" y="2156"/>
                  <a:pt x="0" y="1554"/>
                </a:cubicBezTo>
                <a:cubicBezTo>
                  <a:pt x="0" y="460"/>
                  <a:pt x="385" y="0"/>
                  <a:pt x="1318" y="0"/>
                </a:cubicBezTo>
                <a:cubicBezTo>
                  <a:pt x="1603" y="0"/>
                  <a:pt x="1786" y="22"/>
                  <a:pt x="2095" y="63"/>
                </a:cubicBezTo>
                <a:lnTo>
                  <a:pt x="2055" y="576"/>
                </a:lnTo>
                <a:cubicBezTo>
                  <a:pt x="1786" y="527"/>
                  <a:pt x="1559" y="500"/>
                  <a:pt x="1313" y="500"/>
                </a:cubicBezTo>
                <a:cubicBezTo>
                  <a:pt x="822" y="500"/>
                  <a:pt x="572" y="661"/>
                  <a:pt x="572" y="1558"/>
                </a:cubicBezTo>
                <a:cubicBezTo>
                  <a:pt x="572" y="2072"/>
                  <a:pt x="644" y="2366"/>
                  <a:pt x="809" y="2514"/>
                </a:cubicBezTo>
                <a:cubicBezTo>
                  <a:pt x="930" y="2630"/>
                  <a:pt x="1103" y="2657"/>
                  <a:pt x="1313" y="2657"/>
                </a:cubicBezTo>
                <a:cubicBezTo>
                  <a:pt x="1434" y="2657"/>
                  <a:pt x="1573" y="2643"/>
                  <a:pt x="1688" y="2612"/>
                </a:cubicBezTo>
                <a:lnTo>
                  <a:pt x="1688" y="1585"/>
                </a:lnTo>
                <a:lnTo>
                  <a:pt x="2237" y="1585"/>
                </a:lnTo>
                <a:lnTo>
                  <a:pt x="2237" y="301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endParaRPr lang="sv-SE" sz="2315"/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F19D1757-C0C3-49BF-8DD1-EA7D052028C7}"/>
              </a:ext>
            </a:extLst>
          </p:cNvPr>
          <p:cNvSpPr>
            <a:spLocks noEditPoints="1"/>
          </p:cNvSpPr>
          <p:nvPr/>
        </p:nvSpPr>
        <p:spPr bwMode="auto">
          <a:xfrm>
            <a:off x="1631359" y="7034425"/>
            <a:ext cx="71766" cy="113770"/>
          </a:xfrm>
          <a:custGeom>
            <a:avLst/>
            <a:gdLst>
              <a:gd name="T0" fmla="*/ 1696 w 1934"/>
              <a:gd name="T1" fmla="*/ 2901 h 3080"/>
              <a:gd name="T2" fmla="*/ 1080 w 1934"/>
              <a:gd name="T3" fmla="*/ 3080 h 3080"/>
              <a:gd name="T4" fmla="*/ 5 w 1934"/>
              <a:gd name="T5" fmla="*/ 3080 h 3080"/>
              <a:gd name="T6" fmla="*/ 0 w 1934"/>
              <a:gd name="T7" fmla="*/ 0 h 3080"/>
              <a:gd name="T8" fmla="*/ 1116 w 1934"/>
              <a:gd name="T9" fmla="*/ 0 h 3080"/>
              <a:gd name="T10" fmla="*/ 1679 w 1934"/>
              <a:gd name="T11" fmla="*/ 183 h 3080"/>
              <a:gd name="T12" fmla="*/ 1879 w 1934"/>
              <a:gd name="T13" fmla="*/ 844 h 3080"/>
              <a:gd name="T14" fmla="*/ 1549 w 1934"/>
              <a:gd name="T15" fmla="*/ 1469 h 3080"/>
              <a:gd name="T16" fmla="*/ 1549 w 1934"/>
              <a:gd name="T17" fmla="*/ 1478 h 3080"/>
              <a:gd name="T18" fmla="*/ 1934 w 1934"/>
              <a:gd name="T19" fmla="*/ 2196 h 3080"/>
              <a:gd name="T20" fmla="*/ 1696 w 1934"/>
              <a:gd name="T21" fmla="*/ 2901 h 3080"/>
              <a:gd name="T22" fmla="*/ 1036 w 1934"/>
              <a:gd name="T23" fmla="*/ 473 h 3080"/>
              <a:gd name="T24" fmla="*/ 1036 w 1934"/>
              <a:gd name="T25" fmla="*/ 473 h 3080"/>
              <a:gd name="T26" fmla="*/ 553 w 1934"/>
              <a:gd name="T27" fmla="*/ 473 h 3080"/>
              <a:gd name="T28" fmla="*/ 553 w 1934"/>
              <a:gd name="T29" fmla="*/ 1259 h 3080"/>
              <a:gd name="T30" fmla="*/ 991 w 1934"/>
              <a:gd name="T31" fmla="*/ 1259 h 3080"/>
              <a:gd name="T32" fmla="*/ 1321 w 1934"/>
              <a:gd name="T33" fmla="*/ 858 h 3080"/>
              <a:gd name="T34" fmla="*/ 1036 w 1934"/>
              <a:gd name="T35" fmla="*/ 473 h 3080"/>
              <a:gd name="T36" fmla="*/ 1048 w 1934"/>
              <a:gd name="T37" fmla="*/ 1746 h 3080"/>
              <a:gd name="T38" fmla="*/ 1048 w 1934"/>
              <a:gd name="T39" fmla="*/ 1746 h 3080"/>
              <a:gd name="T40" fmla="*/ 553 w 1934"/>
              <a:gd name="T41" fmla="*/ 1746 h 3080"/>
              <a:gd name="T42" fmla="*/ 553 w 1934"/>
              <a:gd name="T43" fmla="*/ 2598 h 3080"/>
              <a:gd name="T44" fmla="*/ 1048 w 1934"/>
              <a:gd name="T45" fmla="*/ 2598 h 3080"/>
              <a:gd name="T46" fmla="*/ 1366 w 1934"/>
              <a:gd name="T47" fmla="*/ 2196 h 3080"/>
              <a:gd name="T48" fmla="*/ 1048 w 1934"/>
              <a:gd name="T49" fmla="*/ 1746 h 3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34" h="3080">
                <a:moveTo>
                  <a:pt x="1696" y="2901"/>
                </a:moveTo>
                <a:cubicBezTo>
                  <a:pt x="1562" y="3031"/>
                  <a:pt x="1366" y="3080"/>
                  <a:pt x="1080" y="3080"/>
                </a:cubicBezTo>
                <a:lnTo>
                  <a:pt x="5" y="3080"/>
                </a:lnTo>
                <a:lnTo>
                  <a:pt x="0" y="0"/>
                </a:lnTo>
                <a:lnTo>
                  <a:pt x="1116" y="0"/>
                </a:lnTo>
                <a:cubicBezTo>
                  <a:pt x="1375" y="0"/>
                  <a:pt x="1562" y="62"/>
                  <a:pt x="1679" y="183"/>
                </a:cubicBezTo>
                <a:cubicBezTo>
                  <a:pt x="1830" y="335"/>
                  <a:pt x="1879" y="572"/>
                  <a:pt x="1879" y="844"/>
                </a:cubicBezTo>
                <a:cubicBezTo>
                  <a:pt x="1879" y="1085"/>
                  <a:pt x="1773" y="1340"/>
                  <a:pt x="1549" y="1469"/>
                </a:cubicBezTo>
                <a:lnTo>
                  <a:pt x="1549" y="1478"/>
                </a:lnTo>
                <a:cubicBezTo>
                  <a:pt x="1786" y="1549"/>
                  <a:pt x="1934" y="1924"/>
                  <a:pt x="1934" y="2196"/>
                </a:cubicBezTo>
                <a:cubicBezTo>
                  <a:pt x="1934" y="2482"/>
                  <a:pt x="1862" y="2741"/>
                  <a:pt x="1696" y="2901"/>
                </a:cubicBezTo>
                <a:close/>
                <a:moveTo>
                  <a:pt x="1036" y="473"/>
                </a:moveTo>
                <a:lnTo>
                  <a:pt x="1036" y="473"/>
                </a:lnTo>
                <a:lnTo>
                  <a:pt x="553" y="473"/>
                </a:lnTo>
                <a:lnTo>
                  <a:pt x="553" y="1259"/>
                </a:lnTo>
                <a:lnTo>
                  <a:pt x="991" y="1259"/>
                </a:lnTo>
                <a:cubicBezTo>
                  <a:pt x="1268" y="1263"/>
                  <a:pt x="1321" y="1130"/>
                  <a:pt x="1321" y="858"/>
                </a:cubicBezTo>
                <a:cubicBezTo>
                  <a:pt x="1321" y="598"/>
                  <a:pt x="1228" y="478"/>
                  <a:pt x="1036" y="473"/>
                </a:cubicBezTo>
                <a:close/>
                <a:moveTo>
                  <a:pt x="1048" y="1746"/>
                </a:moveTo>
                <a:lnTo>
                  <a:pt x="1048" y="1746"/>
                </a:lnTo>
                <a:lnTo>
                  <a:pt x="553" y="1746"/>
                </a:lnTo>
                <a:lnTo>
                  <a:pt x="553" y="2598"/>
                </a:lnTo>
                <a:lnTo>
                  <a:pt x="1048" y="2598"/>
                </a:lnTo>
                <a:cubicBezTo>
                  <a:pt x="1277" y="2598"/>
                  <a:pt x="1366" y="2482"/>
                  <a:pt x="1366" y="2196"/>
                </a:cubicBezTo>
                <a:cubicBezTo>
                  <a:pt x="1366" y="1929"/>
                  <a:pt x="1326" y="1746"/>
                  <a:pt x="1048" y="17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endParaRPr lang="sv-SE" sz="2315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F93937D2-C0D4-4C5D-A17E-F6D99AA1ED40}"/>
              </a:ext>
            </a:extLst>
          </p:cNvPr>
          <p:cNvSpPr>
            <a:spLocks/>
          </p:cNvSpPr>
          <p:nvPr/>
        </p:nvSpPr>
        <p:spPr bwMode="auto">
          <a:xfrm>
            <a:off x="1731132" y="7034425"/>
            <a:ext cx="66515" cy="113770"/>
          </a:xfrm>
          <a:custGeom>
            <a:avLst/>
            <a:gdLst>
              <a:gd name="T0" fmla="*/ 0 w 1786"/>
              <a:gd name="T1" fmla="*/ 3077 h 3077"/>
              <a:gd name="T2" fmla="*/ 0 w 1786"/>
              <a:gd name="T3" fmla="*/ 0 h 3077"/>
              <a:gd name="T4" fmla="*/ 1786 w 1786"/>
              <a:gd name="T5" fmla="*/ 0 h 3077"/>
              <a:gd name="T6" fmla="*/ 1786 w 1786"/>
              <a:gd name="T7" fmla="*/ 491 h 3077"/>
              <a:gd name="T8" fmla="*/ 553 w 1786"/>
              <a:gd name="T9" fmla="*/ 491 h 3077"/>
              <a:gd name="T10" fmla="*/ 553 w 1786"/>
              <a:gd name="T11" fmla="*/ 1250 h 3077"/>
              <a:gd name="T12" fmla="*/ 1398 w 1786"/>
              <a:gd name="T13" fmla="*/ 1250 h 3077"/>
              <a:gd name="T14" fmla="*/ 1398 w 1786"/>
              <a:gd name="T15" fmla="*/ 1741 h 3077"/>
              <a:gd name="T16" fmla="*/ 553 w 1786"/>
              <a:gd name="T17" fmla="*/ 1741 h 3077"/>
              <a:gd name="T18" fmla="*/ 553 w 1786"/>
              <a:gd name="T19" fmla="*/ 2585 h 3077"/>
              <a:gd name="T20" fmla="*/ 1786 w 1786"/>
              <a:gd name="T21" fmla="*/ 2585 h 3077"/>
              <a:gd name="T22" fmla="*/ 1786 w 1786"/>
              <a:gd name="T23" fmla="*/ 3077 h 3077"/>
              <a:gd name="T24" fmla="*/ 0 w 1786"/>
              <a:gd name="T25" fmla="*/ 3077 h 3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86" h="3077">
                <a:moveTo>
                  <a:pt x="0" y="3077"/>
                </a:moveTo>
                <a:lnTo>
                  <a:pt x="0" y="0"/>
                </a:lnTo>
                <a:lnTo>
                  <a:pt x="1786" y="0"/>
                </a:lnTo>
                <a:lnTo>
                  <a:pt x="1786" y="491"/>
                </a:lnTo>
                <a:lnTo>
                  <a:pt x="553" y="491"/>
                </a:lnTo>
                <a:lnTo>
                  <a:pt x="553" y="1250"/>
                </a:lnTo>
                <a:lnTo>
                  <a:pt x="1398" y="1250"/>
                </a:lnTo>
                <a:lnTo>
                  <a:pt x="1398" y="1741"/>
                </a:lnTo>
                <a:lnTo>
                  <a:pt x="553" y="1741"/>
                </a:lnTo>
                <a:lnTo>
                  <a:pt x="553" y="2585"/>
                </a:lnTo>
                <a:lnTo>
                  <a:pt x="1786" y="2585"/>
                </a:lnTo>
                <a:lnTo>
                  <a:pt x="1786" y="3077"/>
                </a:lnTo>
                <a:lnTo>
                  <a:pt x="0" y="30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endParaRPr lang="sv-SE" sz="2315"/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C1D027C7-8E0C-4881-A774-2063AF654BB6}"/>
              </a:ext>
            </a:extLst>
          </p:cNvPr>
          <p:cNvSpPr>
            <a:spLocks noEditPoints="1"/>
          </p:cNvSpPr>
          <p:nvPr/>
        </p:nvSpPr>
        <p:spPr bwMode="auto">
          <a:xfrm>
            <a:off x="1822152" y="7034425"/>
            <a:ext cx="71766" cy="113770"/>
          </a:xfrm>
          <a:custGeom>
            <a:avLst/>
            <a:gdLst>
              <a:gd name="T0" fmla="*/ 1326 w 1911"/>
              <a:gd name="T1" fmla="*/ 3077 h 3077"/>
              <a:gd name="T2" fmla="*/ 839 w 1911"/>
              <a:gd name="T3" fmla="*/ 1866 h 3077"/>
              <a:gd name="T4" fmla="*/ 554 w 1911"/>
              <a:gd name="T5" fmla="*/ 1866 h 3077"/>
              <a:gd name="T6" fmla="*/ 554 w 1911"/>
              <a:gd name="T7" fmla="*/ 3077 h 3077"/>
              <a:gd name="T8" fmla="*/ 0 w 1911"/>
              <a:gd name="T9" fmla="*/ 3077 h 3077"/>
              <a:gd name="T10" fmla="*/ 5 w 1911"/>
              <a:gd name="T11" fmla="*/ 0 h 3077"/>
              <a:gd name="T12" fmla="*/ 1032 w 1911"/>
              <a:gd name="T13" fmla="*/ 0 h 3077"/>
              <a:gd name="T14" fmla="*/ 1635 w 1911"/>
              <a:gd name="T15" fmla="*/ 192 h 3077"/>
              <a:gd name="T16" fmla="*/ 1884 w 1911"/>
              <a:gd name="T17" fmla="*/ 906 h 3077"/>
              <a:gd name="T18" fmla="*/ 1644 w 1911"/>
              <a:gd name="T19" fmla="*/ 1670 h 3077"/>
              <a:gd name="T20" fmla="*/ 1375 w 1911"/>
              <a:gd name="T21" fmla="*/ 1817 h 3077"/>
              <a:gd name="T22" fmla="*/ 1911 w 1911"/>
              <a:gd name="T23" fmla="*/ 3077 h 3077"/>
              <a:gd name="T24" fmla="*/ 1326 w 1911"/>
              <a:gd name="T25" fmla="*/ 3077 h 3077"/>
              <a:gd name="T26" fmla="*/ 1014 w 1911"/>
              <a:gd name="T27" fmla="*/ 491 h 3077"/>
              <a:gd name="T28" fmla="*/ 1014 w 1911"/>
              <a:gd name="T29" fmla="*/ 491 h 3077"/>
              <a:gd name="T30" fmla="*/ 549 w 1911"/>
              <a:gd name="T31" fmla="*/ 491 h 3077"/>
              <a:gd name="T32" fmla="*/ 554 w 1911"/>
              <a:gd name="T33" fmla="*/ 1375 h 3077"/>
              <a:gd name="T34" fmla="*/ 1019 w 1911"/>
              <a:gd name="T35" fmla="*/ 1375 h 3077"/>
              <a:gd name="T36" fmla="*/ 1344 w 1911"/>
              <a:gd name="T37" fmla="*/ 920 h 3077"/>
              <a:gd name="T38" fmla="*/ 1014 w 1911"/>
              <a:gd name="T39" fmla="*/ 491 h 3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911" h="3077">
                <a:moveTo>
                  <a:pt x="1326" y="3077"/>
                </a:moveTo>
                <a:lnTo>
                  <a:pt x="839" y="1866"/>
                </a:lnTo>
                <a:lnTo>
                  <a:pt x="554" y="1866"/>
                </a:lnTo>
                <a:lnTo>
                  <a:pt x="554" y="3077"/>
                </a:lnTo>
                <a:lnTo>
                  <a:pt x="0" y="3077"/>
                </a:lnTo>
                <a:lnTo>
                  <a:pt x="5" y="0"/>
                </a:lnTo>
                <a:lnTo>
                  <a:pt x="1032" y="0"/>
                </a:lnTo>
                <a:cubicBezTo>
                  <a:pt x="1295" y="0"/>
                  <a:pt x="1501" y="72"/>
                  <a:pt x="1635" y="192"/>
                </a:cubicBezTo>
                <a:cubicBezTo>
                  <a:pt x="1822" y="362"/>
                  <a:pt x="1884" y="612"/>
                  <a:pt x="1884" y="906"/>
                </a:cubicBezTo>
                <a:cubicBezTo>
                  <a:pt x="1884" y="1201"/>
                  <a:pt x="1822" y="1496"/>
                  <a:pt x="1644" y="1670"/>
                </a:cubicBezTo>
                <a:cubicBezTo>
                  <a:pt x="1577" y="1741"/>
                  <a:pt x="1487" y="1782"/>
                  <a:pt x="1375" y="1817"/>
                </a:cubicBezTo>
                <a:lnTo>
                  <a:pt x="1911" y="3077"/>
                </a:lnTo>
                <a:lnTo>
                  <a:pt x="1326" y="3077"/>
                </a:lnTo>
                <a:close/>
                <a:moveTo>
                  <a:pt x="1014" y="491"/>
                </a:moveTo>
                <a:lnTo>
                  <a:pt x="1014" y="491"/>
                </a:lnTo>
                <a:lnTo>
                  <a:pt x="549" y="491"/>
                </a:lnTo>
                <a:lnTo>
                  <a:pt x="554" y="1375"/>
                </a:lnTo>
                <a:lnTo>
                  <a:pt x="1019" y="1375"/>
                </a:lnTo>
                <a:cubicBezTo>
                  <a:pt x="1300" y="1375"/>
                  <a:pt x="1344" y="1210"/>
                  <a:pt x="1344" y="920"/>
                </a:cubicBezTo>
                <a:cubicBezTo>
                  <a:pt x="1344" y="639"/>
                  <a:pt x="1282" y="491"/>
                  <a:pt x="1014" y="4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endParaRPr lang="sv-SE" sz="2315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ABA78EA2-F1AD-4349-A58B-C0E1E2C5F510}"/>
              </a:ext>
            </a:extLst>
          </p:cNvPr>
          <p:cNvSpPr>
            <a:spLocks/>
          </p:cNvSpPr>
          <p:nvPr/>
        </p:nvSpPr>
        <p:spPr bwMode="auto">
          <a:xfrm>
            <a:off x="1916673" y="7032676"/>
            <a:ext cx="82269" cy="117270"/>
          </a:xfrm>
          <a:custGeom>
            <a:avLst/>
            <a:gdLst>
              <a:gd name="T0" fmla="*/ 2236 w 2236"/>
              <a:gd name="T1" fmla="*/ 3018 h 3156"/>
              <a:gd name="T2" fmla="*/ 1317 w 2236"/>
              <a:gd name="T3" fmla="*/ 3156 h 3156"/>
              <a:gd name="T4" fmla="*/ 366 w 2236"/>
              <a:gd name="T5" fmla="*/ 2852 h 3156"/>
              <a:gd name="T6" fmla="*/ 0 w 2236"/>
              <a:gd name="T7" fmla="*/ 1554 h 3156"/>
              <a:gd name="T8" fmla="*/ 1317 w 2236"/>
              <a:gd name="T9" fmla="*/ 0 h 3156"/>
              <a:gd name="T10" fmla="*/ 2094 w 2236"/>
              <a:gd name="T11" fmla="*/ 63 h 3156"/>
              <a:gd name="T12" fmla="*/ 2053 w 2236"/>
              <a:gd name="T13" fmla="*/ 576 h 3156"/>
              <a:gd name="T14" fmla="*/ 1312 w 2236"/>
              <a:gd name="T15" fmla="*/ 500 h 3156"/>
              <a:gd name="T16" fmla="*/ 572 w 2236"/>
              <a:gd name="T17" fmla="*/ 1558 h 3156"/>
              <a:gd name="T18" fmla="*/ 808 w 2236"/>
              <a:gd name="T19" fmla="*/ 2514 h 3156"/>
              <a:gd name="T20" fmla="*/ 1312 w 2236"/>
              <a:gd name="T21" fmla="*/ 2657 h 3156"/>
              <a:gd name="T22" fmla="*/ 1687 w 2236"/>
              <a:gd name="T23" fmla="*/ 2612 h 3156"/>
              <a:gd name="T24" fmla="*/ 1687 w 2236"/>
              <a:gd name="T25" fmla="*/ 1585 h 3156"/>
              <a:gd name="T26" fmla="*/ 2236 w 2236"/>
              <a:gd name="T27" fmla="*/ 1585 h 3156"/>
              <a:gd name="T28" fmla="*/ 2236 w 2236"/>
              <a:gd name="T29" fmla="*/ 3018 h 3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36" h="3156">
                <a:moveTo>
                  <a:pt x="2236" y="3018"/>
                </a:moveTo>
                <a:cubicBezTo>
                  <a:pt x="1965" y="3089"/>
                  <a:pt x="1607" y="3156"/>
                  <a:pt x="1317" y="3156"/>
                </a:cubicBezTo>
                <a:cubicBezTo>
                  <a:pt x="897" y="3156"/>
                  <a:pt x="580" y="3062"/>
                  <a:pt x="366" y="2852"/>
                </a:cubicBezTo>
                <a:cubicBezTo>
                  <a:pt x="107" y="2589"/>
                  <a:pt x="0" y="2156"/>
                  <a:pt x="0" y="1554"/>
                </a:cubicBezTo>
                <a:cubicBezTo>
                  <a:pt x="0" y="460"/>
                  <a:pt x="384" y="0"/>
                  <a:pt x="1317" y="0"/>
                </a:cubicBezTo>
                <a:cubicBezTo>
                  <a:pt x="1603" y="0"/>
                  <a:pt x="1785" y="22"/>
                  <a:pt x="2094" y="63"/>
                </a:cubicBezTo>
                <a:lnTo>
                  <a:pt x="2053" y="576"/>
                </a:lnTo>
                <a:cubicBezTo>
                  <a:pt x="1785" y="527"/>
                  <a:pt x="1558" y="500"/>
                  <a:pt x="1312" y="500"/>
                </a:cubicBezTo>
                <a:cubicBezTo>
                  <a:pt x="822" y="500"/>
                  <a:pt x="572" y="661"/>
                  <a:pt x="572" y="1558"/>
                </a:cubicBezTo>
                <a:cubicBezTo>
                  <a:pt x="572" y="2072"/>
                  <a:pt x="643" y="2366"/>
                  <a:pt x="808" y="2514"/>
                </a:cubicBezTo>
                <a:cubicBezTo>
                  <a:pt x="929" y="2630"/>
                  <a:pt x="1103" y="2657"/>
                  <a:pt x="1312" y="2657"/>
                </a:cubicBezTo>
                <a:cubicBezTo>
                  <a:pt x="1434" y="2657"/>
                  <a:pt x="1571" y="2643"/>
                  <a:pt x="1687" y="2612"/>
                </a:cubicBezTo>
                <a:lnTo>
                  <a:pt x="1687" y="1585"/>
                </a:lnTo>
                <a:lnTo>
                  <a:pt x="2236" y="1585"/>
                </a:lnTo>
                <a:lnTo>
                  <a:pt x="2236" y="301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endParaRPr lang="sv-SE" sz="2315"/>
          </a:p>
        </p:txBody>
      </p:sp>
    </p:spTree>
    <p:extLst>
      <p:ext uri="{BB962C8B-B14F-4D97-AF65-F5344CB8AC3E}">
        <p14:creationId xmlns:p14="http://schemas.microsoft.com/office/powerpoint/2010/main" val="341483206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4528-9056-44C6-A0CF-2D1A10ACD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67958-8F0F-4820-BB6B-0B2AF116E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B9FF521-D47E-4633-AF45-8C8FDF9FD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7D7C-C22A-4DA1-99D3-CE4F6FAB1D3D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6C3487F-46D1-4DE7-8867-33676D3DC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18CBE54-739A-4B42-B090-A8318E02B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089397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Graf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E5008887-A297-476A-8A05-907A7D409409}"/>
              </a:ext>
            </a:extLst>
          </p:cNvPr>
          <p:cNvSpPr/>
          <p:nvPr/>
        </p:nvSpPr>
        <p:spPr bwMode="gray">
          <a:xfrm>
            <a:off x="0" y="0"/>
            <a:ext cx="13442950" cy="75612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62"/>
              </a:spcBef>
            </a:pPr>
            <a:endParaRPr lang="sv-SE" sz="2315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74528-9056-44C6-A0CF-2D1A10ACD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67958-8F0F-4820-BB6B-0B2AF116E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B9FF521-D47E-4633-AF45-8C8FDF9FD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fld id="{18E85F96-96DA-4B5F-95CE-6302F7D9CF2C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6C3487F-46D1-4DE7-8867-33676D3DC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18CBE54-739A-4B42-B090-A8318E02B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834986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76FB2E2D-ED4E-407F-97E8-8CCB4A9ED9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3442950" cy="7561263"/>
          </a:xfrm>
          <a:solidFill>
            <a:schemeClr val="bg2"/>
          </a:solidFill>
        </p:spPr>
        <p:txBody>
          <a:bodyPr tIns="277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B9FF521-D47E-4633-AF45-8C8FDF9FD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2E3E2"/>
                </a:solidFill>
              </a:defRPr>
            </a:lvl1pPr>
          </a:lstStyle>
          <a:p>
            <a:fld id="{DAC84E84-D7AD-44A9-A271-AD4B998B2CE7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6C3487F-46D1-4DE7-8867-33676D3DC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2E3E2"/>
                </a:solidFill>
              </a:defRPr>
            </a:lvl1pPr>
          </a:lstStyle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18CBE54-739A-4B42-B090-A8318E02B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2E3E2"/>
                </a:solidFill>
              </a:defRPr>
            </a:lvl1pPr>
          </a:lstStyle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A5B9E9D-64E3-4F1D-BEF6-D654FAE7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728333758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84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80C2E957-F5D6-47D4-AC47-221E8493E546}"/>
              </a:ext>
            </a:extLst>
          </p:cNvPr>
          <p:cNvSpPr/>
          <p:nvPr/>
        </p:nvSpPr>
        <p:spPr bwMode="gray">
          <a:xfrm>
            <a:off x="1" y="0"/>
            <a:ext cx="13442950" cy="75612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62"/>
              </a:spcBef>
            </a:pPr>
            <a:endParaRPr lang="sv-SE" sz="2315" dirty="0"/>
          </a:p>
        </p:txBody>
      </p: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A614766D-7ACD-46FF-89C6-6557C4D7F47B}"/>
              </a:ext>
            </a:extLst>
          </p:cNvPr>
          <p:cNvSpPr/>
          <p:nvPr/>
        </p:nvSpPr>
        <p:spPr bwMode="gray">
          <a:xfrm>
            <a:off x="0" y="0"/>
            <a:ext cx="5918021" cy="7561263"/>
          </a:xfrm>
          <a:custGeom>
            <a:avLst/>
            <a:gdLst>
              <a:gd name="connsiteX0" fmla="*/ 0 w 5367312"/>
              <a:gd name="connsiteY0" fmla="*/ 0 h 6858000"/>
              <a:gd name="connsiteX1" fmla="*/ 4846977 w 5367312"/>
              <a:gd name="connsiteY1" fmla="*/ 0 h 6858000"/>
              <a:gd name="connsiteX2" fmla="*/ 5367312 w 5367312"/>
              <a:gd name="connsiteY2" fmla="*/ 6858000 h 6858000"/>
              <a:gd name="connsiteX3" fmla="*/ 0 w 53673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7312" h="6858000">
                <a:moveTo>
                  <a:pt x="0" y="0"/>
                </a:moveTo>
                <a:lnTo>
                  <a:pt x="4846977" y="0"/>
                </a:lnTo>
                <a:lnTo>
                  <a:pt x="53673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62"/>
              </a:spcBef>
            </a:pPr>
            <a:endParaRPr lang="sv-SE" sz="2315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74528-9056-44C6-A0CF-2D1A10AC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070" y="738409"/>
            <a:ext cx="6101212" cy="8144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67958-8F0F-4820-BB6B-0B2AF116E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070" y="2033840"/>
            <a:ext cx="6101212" cy="45405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E8404-630C-4024-A2D2-3CA0B7E4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fld id="{70D90B6F-08F6-42FF-82E0-0031B9E955A7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12F04-A255-452F-B09C-EB995F768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7E49E-C330-4314-9822-CFE4D75AF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2651443F-493A-4C9D-A542-8F06FA80C2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5937598" cy="7561263"/>
          </a:xfrm>
          <a:custGeom>
            <a:avLst/>
            <a:gdLst>
              <a:gd name="connsiteX0" fmla="*/ 0 w 5385068"/>
              <a:gd name="connsiteY0" fmla="*/ 0 h 6858000"/>
              <a:gd name="connsiteX1" fmla="*/ 4864733 w 5385068"/>
              <a:gd name="connsiteY1" fmla="*/ 0 h 6858000"/>
              <a:gd name="connsiteX2" fmla="*/ 5385068 w 5385068"/>
              <a:gd name="connsiteY2" fmla="*/ 6858000 h 6858000"/>
              <a:gd name="connsiteX3" fmla="*/ 0 w 53850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5068" h="6858000">
                <a:moveTo>
                  <a:pt x="0" y="0"/>
                </a:moveTo>
                <a:lnTo>
                  <a:pt x="4864733" y="0"/>
                </a:lnTo>
                <a:lnTo>
                  <a:pt x="5385068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vert="horz" lIns="0" tIns="2844000" rIns="0" bIns="0" rtlCol="0">
            <a:noAutofit/>
          </a:bodyPr>
          <a:lstStyle>
            <a:lvl1pPr marL="0" indent="0" algn="ctr">
              <a:buNone/>
              <a:defRPr lang="sv-SE"/>
            </a:lvl1pPr>
          </a:lstStyle>
          <a:p>
            <a:pPr marL="252032" lvl="0" indent="-252032" algn="ctr"/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398520600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to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80C2E957-F5D6-47D4-AC47-221E8493E546}"/>
              </a:ext>
            </a:extLst>
          </p:cNvPr>
          <p:cNvSpPr/>
          <p:nvPr/>
        </p:nvSpPr>
        <p:spPr bwMode="gray">
          <a:xfrm>
            <a:off x="1" y="0"/>
            <a:ext cx="13442950" cy="75612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62"/>
              </a:spcBef>
            </a:pPr>
            <a:endParaRPr lang="sv-SE" sz="2315" dirty="0"/>
          </a:p>
        </p:txBody>
      </p: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A614766D-7ACD-46FF-89C6-6557C4D7F47B}"/>
              </a:ext>
            </a:extLst>
          </p:cNvPr>
          <p:cNvSpPr/>
          <p:nvPr/>
        </p:nvSpPr>
        <p:spPr bwMode="gray">
          <a:xfrm>
            <a:off x="0" y="0"/>
            <a:ext cx="5918021" cy="7561263"/>
          </a:xfrm>
          <a:custGeom>
            <a:avLst/>
            <a:gdLst>
              <a:gd name="connsiteX0" fmla="*/ 0 w 5367312"/>
              <a:gd name="connsiteY0" fmla="*/ 0 h 6858000"/>
              <a:gd name="connsiteX1" fmla="*/ 4846977 w 5367312"/>
              <a:gd name="connsiteY1" fmla="*/ 0 h 6858000"/>
              <a:gd name="connsiteX2" fmla="*/ 5367312 w 5367312"/>
              <a:gd name="connsiteY2" fmla="*/ 6858000 h 6858000"/>
              <a:gd name="connsiteX3" fmla="*/ 0 w 53673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7312" h="6858000">
                <a:moveTo>
                  <a:pt x="0" y="0"/>
                </a:moveTo>
                <a:lnTo>
                  <a:pt x="4846977" y="0"/>
                </a:lnTo>
                <a:lnTo>
                  <a:pt x="53673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62"/>
              </a:spcBef>
            </a:pPr>
            <a:endParaRPr lang="sv-SE" sz="2315" dirty="0"/>
          </a:p>
        </p:txBody>
      </p:sp>
      <p:sp>
        <p:nvSpPr>
          <p:cNvPr id="16" name="Platshållare för bild 15">
            <a:extLst>
              <a:ext uri="{FF2B5EF4-FFF2-40B4-BE49-F238E27FC236}">
                <a16:creationId xmlns:a16="http://schemas.microsoft.com/office/drawing/2014/main" id="{07ED2955-2B21-4149-B648-F29C701F66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2" y="3775381"/>
            <a:ext cx="5937597" cy="3785883"/>
          </a:xfrm>
          <a:custGeom>
            <a:avLst/>
            <a:gdLst>
              <a:gd name="connsiteX0" fmla="*/ 0 w 5385067"/>
              <a:gd name="connsiteY0" fmla="*/ 0 h 3433763"/>
              <a:gd name="connsiteX1" fmla="*/ 5124539 w 5385067"/>
              <a:gd name="connsiteY1" fmla="*/ 0 h 3433763"/>
              <a:gd name="connsiteX2" fmla="*/ 5385067 w 5385067"/>
              <a:gd name="connsiteY2" fmla="*/ 3433763 h 3433763"/>
              <a:gd name="connsiteX3" fmla="*/ 0 w 5385067"/>
              <a:gd name="connsiteY3" fmla="*/ 3433763 h 343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5067" h="3433763">
                <a:moveTo>
                  <a:pt x="0" y="0"/>
                </a:moveTo>
                <a:lnTo>
                  <a:pt x="5124539" y="0"/>
                </a:lnTo>
                <a:lnTo>
                  <a:pt x="5385067" y="3433763"/>
                </a:lnTo>
                <a:lnTo>
                  <a:pt x="0" y="3433763"/>
                </a:lnTo>
                <a:close/>
              </a:path>
            </a:pathLst>
          </a:custGeom>
          <a:noFill/>
        </p:spPr>
        <p:txBody>
          <a:bodyPr vert="horz" wrap="square" lIns="0" tIns="1152000" rIns="0" bIns="0" rtlCol="0">
            <a:noAutofit/>
          </a:bodyPr>
          <a:lstStyle>
            <a:lvl1pPr marL="0" indent="0" algn="ctr">
              <a:buNone/>
              <a:defRPr lang="sv-SE">
                <a:solidFill>
                  <a:schemeClr val="tx1"/>
                </a:solidFill>
              </a:defRPr>
            </a:lvl1pPr>
          </a:lstStyle>
          <a:p>
            <a:pPr marL="252032" lvl="0" indent="-252032" algn="ctr"/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F4C4D68E-557C-4A72-9C7C-47D9BE94BBB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1" y="-1"/>
            <a:ext cx="5650736" cy="3780632"/>
          </a:xfrm>
          <a:custGeom>
            <a:avLst/>
            <a:gdLst>
              <a:gd name="connsiteX0" fmla="*/ 0 w 5124900"/>
              <a:gd name="connsiteY0" fmla="*/ 0 h 3429000"/>
              <a:gd name="connsiteX1" fmla="*/ 4864732 w 5124900"/>
              <a:gd name="connsiteY1" fmla="*/ 0 h 3429000"/>
              <a:gd name="connsiteX2" fmla="*/ 5124900 w 5124900"/>
              <a:gd name="connsiteY2" fmla="*/ 3429000 h 3429000"/>
              <a:gd name="connsiteX3" fmla="*/ 0 w 51249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4900" h="3429000">
                <a:moveTo>
                  <a:pt x="0" y="0"/>
                </a:moveTo>
                <a:lnTo>
                  <a:pt x="4864732" y="0"/>
                </a:lnTo>
                <a:lnTo>
                  <a:pt x="5124900" y="3429000"/>
                </a:lnTo>
                <a:lnTo>
                  <a:pt x="0" y="3429000"/>
                </a:lnTo>
                <a:close/>
              </a:path>
            </a:pathLst>
          </a:custGeom>
          <a:noFill/>
        </p:spPr>
        <p:txBody>
          <a:bodyPr vert="horz" wrap="square" lIns="0" tIns="2016000" rIns="0" bIns="0" rtlCol="0">
            <a:noAutofit/>
          </a:bodyPr>
          <a:lstStyle>
            <a:lvl1pPr marL="0" indent="0" algn="ctr">
              <a:buNone/>
              <a:defRPr lang="sv-SE">
                <a:solidFill>
                  <a:schemeClr val="tx1"/>
                </a:solidFill>
              </a:defRPr>
            </a:lvl1pPr>
          </a:lstStyle>
          <a:p>
            <a:pPr marL="252032" lvl="0" indent="-252032" algn="ctr"/>
            <a:r>
              <a:rPr lang="sv-SE"/>
              <a:t>Klicka på ikonen för att lägga till en bild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74528-9056-44C6-A0CF-2D1A10AC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070" y="738409"/>
            <a:ext cx="6101212" cy="8144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67958-8F0F-4820-BB6B-0B2AF116E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070" y="2033840"/>
            <a:ext cx="6101212" cy="45405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E8404-630C-4024-A2D2-3CA0B7E4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fld id="{70D90B6F-08F6-42FF-82E0-0031B9E955A7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12F04-A255-452F-B09C-EB995F768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7E49E-C330-4314-9822-CFE4D75AF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7826260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ctrTitle"/>
          </p:nvPr>
        </p:nvSpPr>
        <p:spPr>
          <a:xfrm>
            <a:off x="2040955" y="1542664"/>
            <a:ext cx="8571588" cy="493200"/>
          </a:xfrm>
        </p:spPr>
        <p:txBody>
          <a:bodyPr lIns="0">
            <a:noAutofit/>
          </a:bodyPr>
          <a:lstStyle>
            <a:lvl1pPr algn="l">
              <a:lnSpc>
                <a:spcPct val="95000"/>
              </a:lnSpc>
              <a:spcAft>
                <a:spcPts val="0"/>
              </a:spcAft>
              <a:defRPr sz="3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/>
          </p:nvPr>
        </p:nvSpPr>
        <p:spPr>
          <a:xfrm>
            <a:off x="4129186" y="2448275"/>
            <a:ext cx="6483357" cy="3459113"/>
          </a:xfrm>
        </p:spPr>
        <p:txBody>
          <a:bodyPr l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391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8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73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55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46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37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2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778" y="6660951"/>
            <a:ext cx="884425" cy="759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kta kar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4528-9056-44C6-A0CF-2D1A10AC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9" y="738495"/>
            <a:ext cx="6494670" cy="81432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B9FF521-D47E-4633-AF45-8C8FDF9FD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DC1A-7880-4306-8A62-52B98B8A82B4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6C3487F-46D1-4DE7-8867-33676D3DC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18CBE54-739A-4B42-B090-A8318E02B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abell 4">
            <a:extLst>
              <a:ext uri="{FF2B5EF4-FFF2-40B4-BE49-F238E27FC236}">
                <a16:creationId xmlns:a16="http://schemas.microsoft.com/office/drawing/2014/main" id="{B20CB51E-3756-40D9-8AB8-93C2650EC064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766668" y="1802391"/>
            <a:ext cx="5954807" cy="803831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544" i="1"/>
            </a:lvl1pPr>
          </a:lstStyle>
          <a:p>
            <a:r>
              <a:rPr lang="sv-SE"/>
              <a:t>Klicka på ikonen för att lägga till en tabell</a:t>
            </a:r>
          </a:p>
        </p:txBody>
      </p:sp>
      <p:sp>
        <p:nvSpPr>
          <p:cNvPr id="12" name="Platshållare för diagram 11">
            <a:extLst>
              <a:ext uri="{FF2B5EF4-FFF2-40B4-BE49-F238E27FC236}">
                <a16:creationId xmlns:a16="http://schemas.microsoft.com/office/drawing/2014/main" id="{4A42C11F-14B6-4A63-B48B-02F40FAF6954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-2112464" y="1971168"/>
            <a:ext cx="7933625" cy="7445068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sp>
        <p:nvSpPr>
          <p:cNvPr id="29" name="Platshållare för text 13">
            <a:extLst>
              <a:ext uri="{FF2B5EF4-FFF2-40B4-BE49-F238E27FC236}">
                <a16:creationId xmlns:a16="http://schemas.microsoft.com/office/drawing/2014/main" id="{E2AC2999-70C5-4581-A93F-499BB49A89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6669" y="4269614"/>
            <a:ext cx="4085397" cy="257294"/>
          </a:xfrm>
        </p:spPr>
        <p:txBody>
          <a:bodyPr/>
          <a:lstStyle>
            <a:lvl1pPr marL="0" indent="0">
              <a:buNone/>
              <a:defRPr sz="1323"/>
            </a:lvl1pPr>
            <a:lvl2pPr marL="504063" indent="0">
              <a:buNone/>
              <a:defRPr sz="1213"/>
            </a:lvl2pPr>
            <a:lvl3pPr marL="1008126" indent="0">
              <a:buNone/>
              <a:defRPr sz="1158"/>
            </a:lvl3pPr>
            <a:lvl4pPr marL="1512189" indent="0">
              <a:buNone/>
              <a:defRPr sz="1103"/>
            </a:lvl4pPr>
            <a:lvl5pPr marL="2016252" indent="0">
              <a:buNone/>
              <a:defRPr sz="1103"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grpSp>
        <p:nvGrpSpPr>
          <p:cNvPr id="46" name="Grupp 45">
            <a:extLst>
              <a:ext uri="{FF2B5EF4-FFF2-40B4-BE49-F238E27FC236}">
                <a16:creationId xmlns:a16="http://schemas.microsoft.com/office/drawing/2014/main" id="{44B13446-0745-4144-96A4-64488BA99240}"/>
              </a:ext>
            </a:extLst>
          </p:cNvPr>
          <p:cNvGrpSpPr/>
          <p:nvPr/>
        </p:nvGrpSpPr>
        <p:grpSpPr>
          <a:xfrm>
            <a:off x="6329812" y="-6161"/>
            <a:ext cx="6818865" cy="6497123"/>
            <a:chOff x="5185892" y="-7254"/>
            <a:chExt cx="6747846" cy="6429792"/>
          </a:xfrm>
        </p:grpSpPr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FDF47CDD-D9FD-4BE0-AED8-E24A0349AE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4111" y="-7254"/>
              <a:ext cx="4175481" cy="6429792"/>
            </a:xfrm>
            <a:custGeom>
              <a:avLst/>
              <a:gdLst>
                <a:gd name="T0" fmla="*/ 2516 w 12731"/>
                <a:gd name="T1" fmla="*/ 2722 h 19613"/>
                <a:gd name="T2" fmla="*/ 1425 w 12731"/>
                <a:gd name="T3" fmla="*/ 5734 h 19613"/>
                <a:gd name="T4" fmla="*/ 524 w 12731"/>
                <a:gd name="T5" fmla="*/ 7796 h 19613"/>
                <a:gd name="T6" fmla="*/ 63 w 12731"/>
                <a:gd name="T7" fmla="*/ 9757 h 19613"/>
                <a:gd name="T8" fmla="*/ 604 w 12731"/>
                <a:gd name="T9" fmla="*/ 10120 h 19613"/>
                <a:gd name="T10" fmla="*/ 963 w 12731"/>
                <a:gd name="T11" fmla="*/ 10969 h 19613"/>
                <a:gd name="T12" fmla="*/ 1042 w 12731"/>
                <a:gd name="T13" fmla="*/ 12375 h 19613"/>
                <a:gd name="T14" fmla="*/ 1386 w 12731"/>
                <a:gd name="T15" fmla="*/ 13386 h 19613"/>
                <a:gd name="T16" fmla="*/ 2592 w 12731"/>
                <a:gd name="T17" fmla="*/ 15601 h 19613"/>
                <a:gd name="T18" fmla="*/ 1929 w 12731"/>
                <a:gd name="T19" fmla="*/ 16585 h 19613"/>
                <a:gd name="T20" fmla="*/ 2580 w 12731"/>
                <a:gd name="T21" fmla="*/ 18702 h 19613"/>
                <a:gd name="T22" fmla="*/ 3650 w 12731"/>
                <a:gd name="T23" fmla="*/ 19462 h 19613"/>
                <a:gd name="T24" fmla="*/ 4962 w 12731"/>
                <a:gd name="T25" fmla="*/ 17894 h 19613"/>
                <a:gd name="T26" fmla="*/ 6052 w 12731"/>
                <a:gd name="T27" fmla="*/ 17122 h 19613"/>
                <a:gd name="T28" fmla="*/ 7579 w 12731"/>
                <a:gd name="T29" fmla="*/ 17298 h 19613"/>
                <a:gd name="T30" fmla="*/ 8656 w 12731"/>
                <a:gd name="T31" fmla="*/ 15007 h 19613"/>
                <a:gd name="T32" fmla="*/ 9075 w 12731"/>
                <a:gd name="T33" fmla="*/ 13016 h 19613"/>
                <a:gd name="T34" fmla="*/ 8687 w 12731"/>
                <a:gd name="T35" fmla="*/ 11752 h 19613"/>
                <a:gd name="T36" fmla="*/ 8958 w 12731"/>
                <a:gd name="T37" fmla="*/ 11354 h 19613"/>
                <a:gd name="T38" fmla="*/ 9189 w 12731"/>
                <a:gd name="T39" fmla="*/ 10907 h 19613"/>
                <a:gd name="T40" fmla="*/ 8826 w 12731"/>
                <a:gd name="T41" fmla="*/ 9827 h 19613"/>
                <a:gd name="T42" fmla="*/ 8430 w 12731"/>
                <a:gd name="T43" fmla="*/ 9361 h 19613"/>
                <a:gd name="T44" fmla="*/ 9562 w 12731"/>
                <a:gd name="T45" fmla="*/ 9233 h 19613"/>
                <a:gd name="T46" fmla="*/ 10438 w 12731"/>
                <a:gd name="T47" fmla="*/ 8502 h 19613"/>
                <a:gd name="T48" fmla="*/ 10727 w 12731"/>
                <a:gd name="T49" fmla="*/ 8416 h 19613"/>
                <a:gd name="T50" fmla="*/ 11542 w 12731"/>
                <a:gd name="T51" fmla="*/ 7287 h 19613"/>
                <a:gd name="T52" fmla="*/ 11361 w 12731"/>
                <a:gd name="T53" fmla="*/ 7151 h 19613"/>
                <a:gd name="T54" fmla="*/ 10094 w 12731"/>
                <a:gd name="T55" fmla="*/ 7312 h 19613"/>
                <a:gd name="T56" fmla="*/ 9238 w 12731"/>
                <a:gd name="T57" fmla="*/ 6887 h 19613"/>
                <a:gd name="T58" fmla="*/ 8098 w 12731"/>
                <a:gd name="T59" fmla="*/ 6706 h 19613"/>
                <a:gd name="T60" fmla="*/ 9255 w 12731"/>
                <a:gd name="T61" fmla="*/ 6350 h 19613"/>
                <a:gd name="T62" fmla="*/ 10064 w 12731"/>
                <a:gd name="T63" fmla="*/ 6274 h 19613"/>
                <a:gd name="T64" fmla="*/ 10400 w 12731"/>
                <a:gd name="T65" fmla="*/ 6180 h 19613"/>
                <a:gd name="T66" fmla="*/ 10191 w 12731"/>
                <a:gd name="T67" fmla="*/ 6017 h 19613"/>
                <a:gd name="T68" fmla="*/ 10687 w 12731"/>
                <a:gd name="T69" fmla="*/ 6242 h 19613"/>
                <a:gd name="T70" fmla="*/ 11527 w 12731"/>
                <a:gd name="T71" fmla="*/ 6848 h 19613"/>
                <a:gd name="T72" fmla="*/ 12640 w 12731"/>
                <a:gd name="T73" fmla="*/ 5864 h 19613"/>
                <a:gd name="T74" fmla="*/ 12710 w 12731"/>
                <a:gd name="T75" fmla="*/ 5330 h 19613"/>
                <a:gd name="T76" fmla="*/ 12095 w 12731"/>
                <a:gd name="T77" fmla="*/ 4608 h 19613"/>
                <a:gd name="T78" fmla="*/ 11781 w 12731"/>
                <a:gd name="T79" fmla="*/ 4257 h 19613"/>
                <a:gd name="T80" fmla="*/ 10942 w 12731"/>
                <a:gd name="T81" fmla="*/ 3228 h 19613"/>
                <a:gd name="T82" fmla="*/ 9983 w 12731"/>
                <a:gd name="T83" fmla="*/ 3045 h 19613"/>
                <a:gd name="T84" fmla="*/ 9670 w 12731"/>
                <a:gd name="T85" fmla="*/ 1379 h 19613"/>
                <a:gd name="T86" fmla="*/ 9585 w 12731"/>
                <a:gd name="T87" fmla="*/ 105 h 19613"/>
                <a:gd name="T88" fmla="*/ 5154 w 12731"/>
                <a:gd name="T89" fmla="*/ 10231 h 19613"/>
                <a:gd name="T90" fmla="*/ 5832 w 12731"/>
                <a:gd name="T91" fmla="*/ 9081 h 19613"/>
                <a:gd name="T92" fmla="*/ 6032 w 12731"/>
                <a:gd name="T93" fmla="*/ 9484 h 19613"/>
                <a:gd name="T94" fmla="*/ 5424 w 12731"/>
                <a:gd name="T95" fmla="*/ 10986 h 19613"/>
                <a:gd name="T96" fmla="*/ 2888 w 12731"/>
                <a:gd name="T97" fmla="*/ 7801 h 19613"/>
                <a:gd name="T98" fmla="*/ 3369 w 12731"/>
                <a:gd name="T99" fmla="*/ 7762 h 19613"/>
                <a:gd name="T100" fmla="*/ 3556 w 12731"/>
                <a:gd name="T101" fmla="*/ 6954 h 19613"/>
                <a:gd name="T102" fmla="*/ 4465 w 12731"/>
                <a:gd name="T103" fmla="*/ 7048 h 19613"/>
                <a:gd name="T104" fmla="*/ 4596 w 12731"/>
                <a:gd name="T105" fmla="*/ 7928 h 19613"/>
                <a:gd name="T106" fmla="*/ 4617 w 12731"/>
                <a:gd name="T107" fmla="*/ 8669 h 19613"/>
                <a:gd name="T108" fmla="*/ 3569 w 12731"/>
                <a:gd name="T109" fmla="*/ 9331 h 19613"/>
                <a:gd name="T110" fmla="*/ 2905 w 12731"/>
                <a:gd name="T111" fmla="*/ 9493 h 19613"/>
                <a:gd name="T112" fmla="*/ 1894 w 12731"/>
                <a:gd name="T113" fmla="*/ 9817 h 19613"/>
                <a:gd name="T114" fmla="*/ 2126 w 12731"/>
                <a:gd name="T115" fmla="*/ 8761 h 19613"/>
                <a:gd name="T116" fmla="*/ 2448 w 12731"/>
                <a:gd name="T117" fmla="*/ 8518 h 19613"/>
                <a:gd name="T118" fmla="*/ 7623 w 12731"/>
                <a:gd name="T119" fmla="*/ 7787 h 19613"/>
                <a:gd name="T120" fmla="*/ 6808 w 12731"/>
                <a:gd name="T121" fmla="*/ 7286 h 19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731" h="19613">
                  <a:moveTo>
                    <a:pt x="2941" y="0"/>
                  </a:moveTo>
                  <a:lnTo>
                    <a:pt x="2946" y="9"/>
                  </a:lnTo>
                  <a:cubicBezTo>
                    <a:pt x="2968" y="48"/>
                    <a:pt x="2997" y="132"/>
                    <a:pt x="3018" y="171"/>
                  </a:cubicBezTo>
                  <a:cubicBezTo>
                    <a:pt x="3038" y="209"/>
                    <a:pt x="3086" y="282"/>
                    <a:pt x="3109" y="318"/>
                  </a:cubicBezTo>
                  <a:cubicBezTo>
                    <a:pt x="3127" y="348"/>
                    <a:pt x="3171" y="403"/>
                    <a:pt x="3184" y="435"/>
                  </a:cubicBezTo>
                  <a:cubicBezTo>
                    <a:pt x="3200" y="473"/>
                    <a:pt x="3219" y="553"/>
                    <a:pt x="3218" y="594"/>
                  </a:cubicBezTo>
                  <a:cubicBezTo>
                    <a:pt x="3216" y="661"/>
                    <a:pt x="3171" y="790"/>
                    <a:pt x="3150" y="854"/>
                  </a:cubicBezTo>
                  <a:cubicBezTo>
                    <a:pt x="3130" y="916"/>
                    <a:pt x="3080" y="1036"/>
                    <a:pt x="3056" y="1096"/>
                  </a:cubicBezTo>
                  <a:cubicBezTo>
                    <a:pt x="3030" y="1158"/>
                    <a:pt x="2979" y="1281"/>
                    <a:pt x="2950" y="1341"/>
                  </a:cubicBezTo>
                  <a:cubicBezTo>
                    <a:pt x="2929" y="1385"/>
                    <a:pt x="2901" y="1488"/>
                    <a:pt x="2859" y="1515"/>
                  </a:cubicBezTo>
                  <a:cubicBezTo>
                    <a:pt x="2843" y="1526"/>
                    <a:pt x="2813" y="1527"/>
                    <a:pt x="2782" y="1526"/>
                  </a:cubicBezTo>
                  <a:cubicBezTo>
                    <a:pt x="2750" y="1525"/>
                    <a:pt x="2718" y="1522"/>
                    <a:pt x="2697" y="1522"/>
                  </a:cubicBezTo>
                  <a:cubicBezTo>
                    <a:pt x="2647" y="1523"/>
                    <a:pt x="2547" y="1519"/>
                    <a:pt x="2497" y="1522"/>
                  </a:cubicBezTo>
                  <a:cubicBezTo>
                    <a:pt x="2448" y="1525"/>
                    <a:pt x="2344" y="1522"/>
                    <a:pt x="2301" y="1545"/>
                  </a:cubicBezTo>
                  <a:cubicBezTo>
                    <a:pt x="2267" y="1563"/>
                    <a:pt x="2218" y="1627"/>
                    <a:pt x="2203" y="1662"/>
                  </a:cubicBezTo>
                  <a:cubicBezTo>
                    <a:pt x="2192" y="1686"/>
                    <a:pt x="2186" y="1741"/>
                    <a:pt x="2188" y="1768"/>
                  </a:cubicBezTo>
                  <a:cubicBezTo>
                    <a:pt x="2191" y="1809"/>
                    <a:pt x="2225" y="1886"/>
                    <a:pt x="2237" y="1926"/>
                  </a:cubicBezTo>
                  <a:cubicBezTo>
                    <a:pt x="2246" y="1958"/>
                    <a:pt x="2260" y="2023"/>
                    <a:pt x="2271" y="2054"/>
                  </a:cubicBezTo>
                  <a:cubicBezTo>
                    <a:pt x="2282" y="2086"/>
                    <a:pt x="2314" y="2144"/>
                    <a:pt x="2324" y="2175"/>
                  </a:cubicBezTo>
                  <a:cubicBezTo>
                    <a:pt x="2340" y="2232"/>
                    <a:pt x="2346" y="2351"/>
                    <a:pt x="2357" y="2409"/>
                  </a:cubicBezTo>
                  <a:cubicBezTo>
                    <a:pt x="2367" y="2456"/>
                    <a:pt x="2381" y="2552"/>
                    <a:pt x="2403" y="2594"/>
                  </a:cubicBezTo>
                  <a:cubicBezTo>
                    <a:pt x="2423" y="2632"/>
                    <a:pt x="2494" y="2686"/>
                    <a:pt x="2516" y="2722"/>
                  </a:cubicBezTo>
                  <a:cubicBezTo>
                    <a:pt x="2542" y="2766"/>
                    <a:pt x="2574" y="2862"/>
                    <a:pt x="2588" y="2911"/>
                  </a:cubicBezTo>
                  <a:cubicBezTo>
                    <a:pt x="2601" y="2959"/>
                    <a:pt x="2601" y="3062"/>
                    <a:pt x="2622" y="3107"/>
                  </a:cubicBezTo>
                  <a:cubicBezTo>
                    <a:pt x="2633" y="3134"/>
                    <a:pt x="2683" y="3171"/>
                    <a:pt x="2693" y="3198"/>
                  </a:cubicBezTo>
                  <a:cubicBezTo>
                    <a:pt x="2711" y="3244"/>
                    <a:pt x="2714" y="3345"/>
                    <a:pt x="2708" y="3394"/>
                  </a:cubicBezTo>
                  <a:cubicBezTo>
                    <a:pt x="2701" y="3458"/>
                    <a:pt x="2661" y="3582"/>
                    <a:pt x="2633" y="3640"/>
                  </a:cubicBezTo>
                  <a:cubicBezTo>
                    <a:pt x="2616" y="3676"/>
                    <a:pt x="2563" y="3737"/>
                    <a:pt x="2542" y="3772"/>
                  </a:cubicBezTo>
                  <a:cubicBezTo>
                    <a:pt x="2516" y="3816"/>
                    <a:pt x="2461" y="3906"/>
                    <a:pt x="2448" y="3957"/>
                  </a:cubicBezTo>
                  <a:cubicBezTo>
                    <a:pt x="2433" y="4019"/>
                    <a:pt x="2434" y="4150"/>
                    <a:pt x="2444" y="4213"/>
                  </a:cubicBezTo>
                  <a:cubicBezTo>
                    <a:pt x="2452" y="4258"/>
                    <a:pt x="2507" y="4338"/>
                    <a:pt x="2505" y="4383"/>
                  </a:cubicBezTo>
                  <a:cubicBezTo>
                    <a:pt x="2502" y="4439"/>
                    <a:pt x="2440" y="4539"/>
                    <a:pt x="2407" y="4583"/>
                  </a:cubicBezTo>
                  <a:cubicBezTo>
                    <a:pt x="2366" y="4637"/>
                    <a:pt x="2254" y="4716"/>
                    <a:pt x="2207" y="4764"/>
                  </a:cubicBezTo>
                  <a:cubicBezTo>
                    <a:pt x="2153" y="4818"/>
                    <a:pt x="2064" y="4941"/>
                    <a:pt x="2007" y="4991"/>
                  </a:cubicBezTo>
                  <a:cubicBezTo>
                    <a:pt x="1982" y="5012"/>
                    <a:pt x="1926" y="5046"/>
                    <a:pt x="1897" y="5062"/>
                  </a:cubicBezTo>
                  <a:cubicBezTo>
                    <a:pt x="1868" y="5079"/>
                    <a:pt x="1809" y="5123"/>
                    <a:pt x="1776" y="5119"/>
                  </a:cubicBezTo>
                  <a:cubicBezTo>
                    <a:pt x="1741" y="5115"/>
                    <a:pt x="1697" y="5043"/>
                    <a:pt x="1663" y="5032"/>
                  </a:cubicBezTo>
                  <a:cubicBezTo>
                    <a:pt x="1628" y="5021"/>
                    <a:pt x="1548" y="5021"/>
                    <a:pt x="1516" y="5040"/>
                  </a:cubicBezTo>
                  <a:cubicBezTo>
                    <a:pt x="1493" y="5053"/>
                    <a:pt x="1473" y="5107"/>
                    <a:pt x="1459" y="5130"/>
                  </a:cubicBezTo>
                  <a:cubicBezTo>
                    <a:pt x="1449" y="5148"/>
                    <a:pt x="1418" y="5181"/>
                    <a:pt x="1418" y="5202"/>
                  </a:cubicBezTo>
                  <a:cubicBezTo>
                    <a:pt x="1418" y="5236"/>
                    <a:pt x="1480" y="5286"/>
                    <a:pt x="1489" y="5319"/>
                  </a:cubicBezTo>
                  <a:cubicBezTo>
                    <a:pt x="1498" y="5350"/>
                    <a:pt x="1490" y="5415"/>
                    <a:pt x="1489" y="5447"/>
                  </a:cubicBezTo>
                  <a:cubicBezTo>
                    <a:pt x="1489" y="5484"/>
                    <a:pt x="1490" y="5559"/>
                    <a:pt x="1482" y="5595"/>
                  </a:cubicBezTo>
                  <a:cubicBezTo>
                    <a:pt x="1474" y="5631"/>
                    <a:pt x="1448" y="5704"/>
                    <a:pt x="1425" y="5734"/>
                  </a:cubicBezTo>
                  <a:cubicBezTo>
                    <a:pt x="1402" y="5764"/>
                    <a:pt x="1339" y="5808"/>
                    <a:pt x="1305" y="5825"/>
                  </a:cubicBezTo>
                  <a:cubicBezTo>
                    <a:pt x="1277" y="5838"/>
                    <a:pt x="1214" y="5841"/>
                    <a:pt x="1188" y="5855"/>
                  </a:cubicBezTo>
                  <a:cubicBezTo>
                    <a:pt x="1159" y="5870"/>
                    <a:pt x="1106" y="5914"/>
                    <a:pt x="1089" y="5942"/>
                  </a:cubicBezTo>
                  <a:cubicBezTo>
                    <a:pt x="1064" y="5985"/>
                    <a:pt x="1045" y="6088"/>
                    <a:pt x="1044" y="6138"/>
                  </a:cubicBezTo>
                  <a:cubicBezTo>
                    <a:pt x="1043" y="6185"/>
                    <a:pt x="1067" y="6277"/>
                    <a:pt x="1078" y="6323"/>
                  </a:cubicBezTo>
                  <a:cubicBezTo>
                    <a:pt x="1095" y="6389"/>
                    <a:pt x="1147" y="6517"/>
                    <a:pt x="1161" y="6583"/>
                  </a:cubicBezTo>
                  <a:cubicBezTo>
                    <a:pt x="1174" y="6644"/>
                    <a:pt x="1183" y="6767"/>
                    <a:pt x="1191" y="6829"/>
                  </a:cubicBezTo>
                  <a:cubicBezTo>
                    <a:pt x="1198" y="6876"/>
                    <a:pt x="1218" y="6970"/>
                    <a:pt x="1222" y="7017"/>
                  </a:cubicBezTo>
                  <a:cubicBezTo>
                    <a:pt x="1226" y="7075"/>
                    <a:pt x="1232" y="7192"/>
                    <a:pt x="1219" y="7251"/>
                  </a:cubicBezTo>
                  <a:cubicBezTo>
                    <a:pt x="1218" y="7252"/>
                    <a:pt x="1218" y="7254"/>
                    <a:pt x="1218" y="7255"/>
                  </a:cubicBezTo>
                  <a:cubicBezTo>
                    <a:pt x="1208" y="7294"/>
                    <a:pt x="1162" y="7362"/>
                    <a:pt x="1146" y="7399"/>
                  </a:cubicBezTo>
                  <a:cubicBezTo>
                    <a:pt x="1134" y="7427"/>
                    <a:pt x="1110" y="7483"/>
                    <a:pt x="1102" y="7513"/>
                  </a:cubicBezTo>
                  <a:cubicBezTo>
                    <a:pt x="1087" y="7567"/>
                    <a:pt x="1078" y="7681"/>
                    <a:pt x="1065" y="7736"/>
                  </a:cubicBezTo>
                  <a:cubicBezTo>
                    <a:pt x="1053" y="7787"/>
                    <a:pt x="1016" y="7884"/>
                    <a:pt x="1003" y="7934"/>
                  </a:cubicBezTo>
                  <a:cubicBezTo>
                    <a:pt x="985" y="7997"/>
                    <a:pt x="988" y="8120"/>
                    <a:pt x="943" y="8167"/>
                  </a:cubicBezTo>
                  <a:cubicBezTo>
                    <a:pt x="928" y="8182"/>
                    <a:pt x="888" y="8192"/>
                    <a:pt x="856" y="8199"/>
                  </a:cubicBezTo>
                  <a:cubicBezTo>
                    <a:pt x="842" y="8202"/>
                    <a:pt x="830" y="8204"/>
                    <a:pt x="821" y="8205"/>
                  </a:cubicBezTo>
                  <a:cubicBezTo>
                    <a:pt x="777" y="8213"/>
                    <a:pt x="691" y="8243"/>
                    <a:pt x="651" y="8224"/>
                  </a:cubicBezTo>
                  <a:cubicBezTo>
                    <a:pt x="626" y="8213"/>
                    <a:pt x="597" y="8172"/>
                    <a:pt x="587" y="8147"/>
                  </a:cubicBezTo>
                  <a:cubicBezTo>
                    <a:pt x="572" y="8110"/>
                    <a:pt x="567" y="8030"/>
                    <a:pt x="564" y="7991"/>
                  </a:cubicBezTo>
                  <a:cubicBezTo>
                    <a:pt x="563" y="7973"/>
                    <a:pt x="567" y="7938"/>
                    <a:pt x="564" y="7920"/>
                  </a:cubicBezTo>
                  <a:cubicBezTo>
                    <a:pt x="559" y="7888"/>
                    <a:pt x="541" y="7824"/>
                    <a:pt x="524" y="7796"/>
                  </a:cubicBezTo>
                  <a:cubicBezTo>
                    <a:pt x="504" y="7762"/>
                    <a:pt x="446" y="7709"/>
                    <a:pt x="417" y="7683"/>
                  </a:cubicBezTo>
                  <a:cubicBezTo>
                    <a:pt x="397" y="7665"/>
                    <a:pt x="360" y="7627"/>
                    <a:pt x="335" y="7620"/>
                  </a:cubicBezTo>
                  <a:cubicBezTo>
                    <a:pt x="308" y="7613"/>
                    <a:pt x="251" y="7621"/>
                    <a:pt x="227" y="7634"/>
                  </a:cubicBezTo>
                  <a:cubicBezTo>
                    <a:pt x="211" y="7643"/>
                    <a:pt x="194" y="7678"/>
                    <a:pt x="182" y="7691"/>
                  </a:cubicBezTo>
                  <a:cubicBezTo>
                    <a:pt x="164" y="7709"/>
                    <a:pt x="119" y="7733"/>
                    <a:pt x="105" y="7753"/>
                  </a:cubicBezTo>
                  <a:cubicBezTo>
                    <a:pt x="95" y="7770"/>
                    <a:pt x="93" y="7812"/>
                    <a:pt x="86" y="7830"/>
                  </a:cubicBezTo>
                  <a:cubicBezTo>
                    <a:pt x="78" y="7847"/>
                    <a:pt x="55" y="7878"/>
                    <a:pt x="46" y="7895"/>
                  </a:cubicBezTo>
                  <a:cubicBezTo>
                    <a:pt x="34" y="7916"/>
                    <a:pt x="6" y="7958"/>
                    <a:pt x="3" y="7983"/>
                  </a:cubicBezTo>
                  <a:cubicBezTo>
                    <a:pt x="0" y="8012"/>
                    <a:pt x="21" y="8071"/>
                    <a:pt x="32" y="8099"/>
                  </a:cubicBezTo>
                  <a:cubicBezTo>
                    <a:pt x="41" y="8124"/>
                    <a:pt x="66" y="8172"/>
                    <a:pt x="80" y="8195"/>
                  </a:cubicBezTo>
                  <a:cubicBezTo>
                    <a:pt x="99" y="8227"/>
                    <a:pt x="154" y="8282"/>
                    <a:pt x="168" y="8317"/>
                  </a:cubicBezTo>
                  <a:cubicBezTo>
                    <a:pt x="186" y="8363"/>
                    <a:pt x="194" y="8465"/>
                    <a:pt x="190" y="8515"/>
                  </a:cubicBezTo>
                  <a:cubicBezTo>
                    <a:pt x="187" y="8551"/>
                    <a:pt x="162" y="8621"/>
                    <a:pt x="151" y="8656"/>
                  </a:cubicBezTo>
                  <a:cubicBezTo>
                    <a:pt x="137" y="8698"/>
                    <a:pt x="98" y="8777"/>
                    <a:pt x="91" y="8820"/>
                  </a:cubicBezTo>
                  <a:cubicBezTo>
                    <a:pt x="86" y="8853"/>
                    <a:pt x="79" y="8924"/>
                    <a:pt x="94" y="8953"/>
                  </a:cubicBezTo>
                  <a:cubicBezTo>
                    <a:pt x="107" y="8978"/>
                    <a:pt x="169" y="8995"/>
                    <a:pt x="182" y="9019"/>
                  </a:cubicBezTo>
                  <a:cubicBezTo>
                    <a:pt x="201" y="9053"/>
                    <a:pt x="193" y="9135"/>
                    <a:pt x="193" y="9174"/>
                  </a:cubicBezTo>
                  <a:cubicBezTo>
                    <a:pt x="193" y="9207"/>
                    <a:pt x="186" y="9272"/>
                    <a:pt x="182" y="9304"/>
                  </a:cubicBezTo>
                  <a:cubicBezTo>
                    <a:pt x="177" y="9339"/>
                    <a:pt x="163" y="9406"/>
                    <a:pt x="159" y="9440"/>
                  </a:cubicBezTo>
                  <a:cubicBezTo>
                    <a:pt x="155" y="9479"/>
                    <a:pt x="158" y="9558"/>
                    <a:pt x="151" y="9596"/>
                  </a:cubicBezTo>
                  <a:cubicBezTo>
                    <a:pt x="146" y="9618"/>
                    <a:pt x="133" y="9661"/>
                    <a:pt x="122" y="9681"/>
                  </a:cubicBezTo>
                  <a:cubicBezTo>
                    <a:pt x="111" y="9702"/>
                    <a:pt x="75" y="9736"/>
                    <a:pt x="63" y="9757"/>
                  </a:cubicBezTo>
                  <a:cubicBezTo>
                    <a:pt x="54" y="9773"/>
                    <a:pt x="35" y="9807"/>
                    <a:pt x="35" y="9825"/>
                  </a:cubicBezTo>
                  <a:cubicBezTo>
                    <a:pt x="35" y="9851"/>
                    <a:pt x="54" y="9906"/>
                    <a:pt x="74" y="9922"/>
                  </a:cubicBezTo>
                  <a:cubicBezTo>
                    <a:pt x="91" y="9934"/>
                    <a:pt x="136" y="9937"/>
                    <a:pt x="156" y="9933"/>
                  </a:cubicBezTo>
                  <a:cubicBezTo>
                    <a:pt x="179" y="9929"/>
                    <a:pt x="219" y="9900"/>
                    <a:pt x="238" y="9888"/>
                  </a:cubicBezTo>
                  <a:cubicBezTo>
                    <a:pt x="256" y="9876"/>
                    <a:pt x="286" y="9842"/>
                    <a:pt x="306" y="9837"/>
                  </a:cubicBezTo>
                  <a:cubicBezTo>
                    <a:pt x="316" y="9834"/>
                    <a:pt x="338" y="9836"/>
                    <a:pt x="346" y="9842"/>
                  </a:cubicBezTo>
                  <a:cubicBezTo>
                    <a:pt x="364" y="9856"/>
                    <a:pt x="379" y="9903"/>
                    <a:pt x="386" y="9924"/>
                  </a:cubicBezTo>
                  <a:cubicBezTo>
                    <a:pt x="391" y="9943"/>
                    <a:pt x="399" y="9982"/>
                    <a:pt x="397" y="10001"/>
                  </a:cubicBezTo>
                  <a:cubicBezTo>
                    <a:pt x="395" y="10025"/>
                    <a:pt x="372" y="10068"/>
                    <a:pt x="366" y="10091"/>
                  </a:cubicBezTo>
                  <a:cubicBezTo>
                    <a:pt x="362" y="10105"/>
                    <a:pt x="349" y="10133"/>
                    <a:pt x="354" y="10145"/>
                  </a:cubicBezTo>
                  <a:cubicBezTo>
                    <a:pt x="364" y="10166"/>
                    <a:pt x="411" y="10189"/>
                    <a:pt x="434" y="10188"/>
                  </a:cubicBezTo>
                  <a:cubicBezTo>
                    <a:pt x="454" y="10186"/>
                    <a:pt x="485" y="10157"/>
                    <a:pt x="499" y="10142"/>
                  </a:cubicBezTo>
                  <a:cubicBezTo>
                    <a:pt x="520" y="10119"/>
                    <a:pt x="554" y="10065"/>
                    <a:pt x="564" y="10035"/>
                  </a:cubicBezTo>
                  <a:cubicBezTo>
                    <a:pt x="576" y="9998"/>
                    <a:pt x="575" y="9918"/>
                    <a:pt x="581" y="9879"/>
                  </a:cubicBezTo>
                  <a:cubicBezTo>
                    <a:pt x="585" y="9853"/>
                    <a:pt x="584" y="9797"/>
                    <a:pt x="601" y="9777"/>
                  </a:cubicBezTo>
                  <a:cubicBezTo>
                    <a:pt x="615" y="9760"/>
                    <a:pt x="661" y="9746"/>
                    <a:pt x="683" y="9746"/>
                  </a:cubicBezTo>
                  <a:cubicBezTo>
                    <a:pt x="702" y="9746"/>
                    <a:pt x="745" y="9756"/>
                    <a:pt x="756" y="9772"/>
                  </a:cubicBezTo>
                  <a:cubicBezTo>
                    <a:pt x="768" y="9788"/>
                    <a:pt x="760" y="9834"/>
                    <a:pt x="756" y="9854"/>
                  </a:cubicBezTo>
                  <a:cubicBezTo>
                    <a:pt x="752" y="9877"/>
                    <a:pt x="732" y="9921"/>
                    <a:pt x="720" y="9941"/>
                  </a:cubicBezTo>
                  <a:cubicBezTo>
                    <a:pt x="711" y="9955"/>
                    <a:pt x="685" y="9978"/>
                    <a:pt x="677" y="9992"/>
                  </a:cubicBezTo>
                  <a:cubicBezTo>
                    <a:pt x="668" y="10009"/>
                    <a:pt x="667" y="10049"/>
                    <a:pt x="657" y="10066"/>
                  </a:cubicBezTo>
                  <a:cubicBezTo>
                    <a:pt x="648" y="10082"/>
                    <a:pt x="617" y="10106"/>
                    <a:pt x="604" y="10120"/>
                  </a:cubicBezTo>
                  <a:cubicBezTo>
                    <a:pt x="590" y="10134"/>
                    <a:pt x="562" y="10161"/>
                    <a:pt x="551" y="10176"/>
                  </a:cubicBezTo>
                  <a:cubicBezTo>
                    <a:pt x="544" y="10186"/>
                    <a:pt x="533" y="10206"/>
                    <a:pt x="529" y="10217"/>
                  </a:cubicBezTo>
                  <a:cubicBezTo>
                    <a:pt x="524" y="10230"/>
                    <a:pt x="507" y="10257"/>
                    <a:pt x="514" y="10268"/>
                  </a:cubicBezTo>
                  <a:cubicBezTo>
                    <a:pt x="524" y="10283"/>
                    <a:pt x="568" y="10277"/>
                    <a:pt x="587" y="10277"/>
                  </a:cubicBezTo>
                  <a:cubicBezTo>
                    <a:pt x="606" y="10276"/>
                    <a:pt x="645" y="10274"/>
                    <a:pt x="662" y="10264"/>
                  </a:cubicBezTo>
                  <a:cubicBezTo>
                    <a:pt x="676" y="10256"/>
                    <a:pt x="693" y="10224"/>
                    <a:pt x="704" y="10212"/>
                  </a:cubicBezTo>
                  <a:cubicBezTo>
                    <a:pt x="721" y="10194"/>
                    <a:pt x="755" y="10160"/>
                    <a:pt x="775" y="10145"/>
                  </a:cubicBezTo>
                  <a:cubicBezTo>
                    <a:pt x="794" y="10131"/>
                    <a:pt x="834" y="10107"/>
                    <a:pt x="855" y="10097"/>
                  </a:cubicBezTo>
                  <a:cubicBezTo>
                    <a:pt x="875" y="10088"/>
                    <a:pt x="917" y="10072"/>
                    <a:pt x="939" y="10070"/>
                  </a:cubicBezTo>
                  <a:cubicBezTo>
                    <a:pt x="959" y="10068"/>
                    <a:pt x="1002" y="10070"/>
                    <a:pt x="1021" y="10079"/>
                  </a:cubicBezTo>
                  <a:cubicBezTo>
                    <a:pt x="1038" y="10087"/>
                    <a:pt x="1069" y="10113"/>
                    <a:pt x="1073" y="10131"/>
                  </a:cubicBezTo>
                  <a:cubicBezTo>
                    <a:pt x="1078" y="10149"/>
                    <a:pt x="1053" y="10184"/>
                    <a:pt x="1054" y="10203"/>
                  </a:cubicBezTo>
                  <a:cubicBezTo>
                    <a:pt x="1054" y="10224"/>
                    <a:pt x="1073" y="10264"/>
                    <a:pt x="1079" y="10284"/>
                  </a:cubicBezTo>
                  <a:cubicBezTo>
                    <a:pt x="1086" y="10308"/>
                    <a:pt x="1106" y="10355"/>
                    <a:pt x="1105" y="10380"/>
                  </a:cubicBezTo>
                  <a:cubicBezTo>
                    <a:pt x="1104" y="10400"/>
                    <a:pt x="1083" y="10437"/>
                    <a:pt x="1076" y="10457"/>
                  </a:cubicBezTo>
                  <a:cubicBezTo>
                    <a:pt x="1071" y="10472"/>
                    <a:pt x="1060" y="10502"/>
                    <a:pt x="1056" y="10517"/>
                  </a:cubicBezTo>
                  <a:cubicBezTo>
                    <a:pt x="1052" y="10537"/>
                    <a:pt x="1049" y="10577"/>
                    <a:pt x="1048" y="10597"/>
                  </a:cubicBezTo>
                  <a:cubicBezTo>
                    <a:pt x="1047" y="10619"/>
                    <a:pt x="1052" y="10662"/>
                    <a:pt x="1051" y="10684"/>
                  </a:cubicBezTo>
                  <a:cubicBezTo>
                    <a:pt x="1049" y="10703"/>
                    <a:pt x="1045" y="10740"/>
                    <a:pt x="1038" y="10757"/>
                  </a:cubicBezTo>
                  <a:cubicBezTo>
                    <a:pt x="1033" y="10769"/>
                    <a:pt x="1013" y="10790"/>
                    <a:pt x="1005" y="10802"/>
                  </a:cubicBezTo>
                  <a:cubicBezTo>
                    <a:pt x="994" y="10821"/>
                    <a:pt x="968" y="10859"/>
                    <a:pt x="963" y="10881"/>
                  </a:cubicBezTo>
                  <a:cubicBezTo>
                    <a:pt x="958" y="10902"/>
                    <a:pt x="964" y="10947"/>
                    <a:pt x="963" y="10969"/>
                  </a:cubicBezTo>
                  <a:cubicBezTo>
                    <a:pt x="962" y="10998"/>
                    <a:pt x="956" y="11057"/>
                    <a:pt x="953" y="11086"/>
                  </a:cubicBezTo>
                  <a:cubicBezTo>
                    <a:pt x="951" y="11106"/>
                    <a:pt x="950" y="11147"/>
                    <a:pt x="942" y="11166"/>
                  </a:cubicBezTo>
                  <a:cubicBezTo>
                    <a:pt x="930" y="11190"/>
                    <a:pt x="880" y="11222"/>
                    <a:pt x="870" y="11248"/>
                  </a:cubicBezTo>
                  <a:cubicBezTo>
                    <a:pt x="857" y="11278"/>
                    <a:pt x="872" y="11348"/>
                    <a:pt x="858" y="11378"/>
                  </a:cubicBezTo>
                  <a:cubicBezTo>
                    <a:pt x="848" y="11401"/>
                    <a:pt x="804" y="11433"/>
                    <a:pt x="787" y="11453"/>
                  </a:cubicBezTo>
                  <a:cubicBezTo>
                    <a:pt x="774" y="11470"/>
                    <a:pt x="748" y="11504"/>
                    <a:pt x="738" y="11524"/>
                  </a:cubicBezTo>
                  <a:cubicBezTo>
                    <a:pt x="731" y="11537"/>
                    <a:pt x="720" y="11565"/>
                    <a:pt x="720" y="11580"/>
                  </a:cubicBezTo>
                  <a:cubicBezTo>
                    <a:pt x="719" y="11603"/>
                    <a:pt x="732" y="11649"/>
                    <a:pt x="742" y="11669"/>
                  </a:cubicBezTo>
                  <a:cubicBezTo>
                    <a:pt x="753" y="11689"/>
                    <a:pt x="783" y="11723"/>
                    <a:pt x="801" y="11737"/>
                  </a:cubicBezTo>
                  <a:cubicBezTo>
                    <a:pt x="821" y="11754"/>
                    <a:pt x="883" y="11765"/>
                    <a:pt x="893" y="11790"/>
                  </a:cubicBezTo>
                  <a:cubicBezTo>
                    <a:pt x="901" y="11808"/>
                    <a:pt x="884" y="11848"/>
                    <a:pt x="874" y="11865"/>
                  </a:cubicBezTo>
                  <a:cubicBezTo>
                    <a:pt x="864" y="11881"/>
                    <a:pt x="833" y="11905"/>
                    <a:pt x="818" y="11916"/>
                  </a:cubicBezTo>
                  <a:cubicBezTo>
                    <a:pt x="804" y="11927"/>
                    <a:pt x="772" y="11942"/>
                    <a:pt x="759" y="11954"/>
                  </a:cubicBezTo>
                  <a:cubicBezTo>
                    <a:pt x="749" y="11964"/>
                    <a:pt x="730" y="11987"/>
                    <a:pt x="727" y="12001"/>
                  </a:cubicBezTo>
                  <a:cubicBezTo>
                    <a:pt x="723" y="12019"/>
                    <a:pt x="728" y="12063"/>
                    <a:pt x="742" y="12075"/>
                  </a:cubicBezTo>
                  <a:cubicBezTo>
                    <a:pt x="758" y="12087"/>
                    <a:pt x="804" y="12080"/>
                    <a:pt x="823" y="12075"/>
                  </a:cubicBezTo>
                  <a:cubicBezTo>
                    <a:pt x="839" y="12071"/>
                    <a:pt x="864" y="12048"/>
                    <a:pt x="880" y="12044"/>
                  </a:cubicBezTo>
                  <a:cubicBezTo>
                    <a:pt x="894" y="12042"/>
                    <a:pt x="925" y="12042"/>
                    <a:pt x="937" y="12050"/>
                  </a:cubicBezTo>
                  <a:cubicBezTo>
                    <a:pt x="948" y="12058"/>
                    <a:pt x="957" y="12086"/>
                    <a:pt x="959" y="12099"/>
                  </a:cubicBezTo>
                  <a:cubicBezTo>
                    <a:pt x="963" y="12120"/>
                    <a:pt x="950" y="12161"/>
                    <a:pt x="952" y="12182"/>
                  </a:cubicBezTo>
                  <a:cubicBezTo>
                    <a:pt x="954" y="12211"/>
                    <a:pt x="971" y="12267"/>
                    <a:pt x="984" y="12294"/>
                  </a:cubicBezTo>
                  <a:cubicBezTo>
                    <a:pt x="995" y="12316"/>
                    <a:pt x="1034" y="12351"/>
                    <a:pt x="1042" y="12375"/>
                  </a:cubicBezTo>
                  <a:cubicBezTo>
                    <a:pt x="1052" y="12401"/>
                    <a:pt x="1055" y="12453"/>
                    <a:pt x="1053" y="12490"/>
                  </a:cubicBezTo>
                  <a:cubicBezTo>
                    <a:pt x="1053" y="12498"/>
                    <a:pt x="1052" y="12505"/>
                    <a:pt x="1052" y="12511"/>
                  </a:cubicBezTo>
                  <a:cubicBezTo>
                    <a:pt x="1049" y="12530"/>
                    <a:pt x="1029" y="12566"/>
                    <a:pt x="1029" y="12586"/>
                  </a:cubicBezTo>
                  <a:cubicBezTo>
                    <a:pt x="1029" y="12607"/>
                    <a:pt x="1047" y="12646"/>
                    <a:pt x="1055" y="12665"/>
                  </a:cubicBezTo>
                  <a:cubicBezTo>
                    <a:pt x="1065" y="12686"/>
                    <a:pt x="1104" y="12721"/>
                    <a:pt x="1105" y="12745"/>
                  </a:cubicBezTo>
                  <a:cubicBezTo>
                    <a:pt x="1105" y="12769"/>
                    <a:pt x="1067" y="12809"/>
                    <a:pt x="1055" y="12831"/>
                  </a:cubicBezTo>
                  <a:cubicBezTo>
                    <a:pt x="1046" y="12849"/>
                    <a:pt x="1027" y="12884"/>
                    <a:pt x="1021" y="12903"/>
                  </a:cubicBezTo>
                  <a:cubicBezTo>
                    <a:pt x="1015" y="12928"/>
                    <a:pt x="1008" y="12981"/>
                    <a:pt x="1012" y="13007"/>
                  </a:cubicBezTo>
                  <a:cubicBezTo>
                    <a:pt x="1016" y="13028"/>
                    <a:pt x="1036" y="13068"/>
                    <a:pt x="1048" y="13086"/>
                  </a:cubicBezTo>
                  <a:cubicBezTo>
                    <a:pt x="1058" y="13101"/>
                    <a:pt x="1079" y="13139"/>
                    <a:pt x="1097" y="13141"/>
                  </a:cubicBezTo>
                  <a:cubicBezTo>
                    <a:pt x="1111" y="13143"/>
                    <a:pt x="1135" y="13119"/>
                    <a:pt x="1144" y="13109"/>
                  </a:cubicBezTo>
                  <a:cubicBezTo>
                    <a:pt x="1158" y="13094"/>
                    <a:pt x="1179" y="13057"/>
                    <a:pt x="1184" y="13037"/>
                  </a:cubicBezTo>
                  <a:cubicBezTo>
                    <a:pt x="1189" y="13015"/>
                    <a:pt x="1175" y="12967"/>
                    <a:pt x="1184" y="12946"/>
                  </a:cubicBezTo>
                  <a:cubicBezTo>
                    <a:pt x="1191" y="12929"/>
                    <a:pt x="1217" y="12898"/>
                    <a:pt x="1235" y="12892"/>
                  </a:cubicBezTo>
                  <a:cubicBezTo>
                    <a:pt x="1245" y="12888"/>
                    <a:pt x="1269" y="12892"/>
                    <a:pt x="1278" y="12897"/>
                  </a:cubicBezTo>
                  <a:cubicBezTo>
                    <a:pt x="1298" y="12909"/>
                    <a:pt x="1322" y="12950"/>
                    <a:pt x="1331" y="12971"/>
                  </a:cubicBezTo>
                  <a:cubicBezTo>
                    <a:pt x="1339" y="12992"/>
                    <a:pt x="1345" y="13037"/>
                    <a:pt x="1344" y="13060"/>
                  </a:cubicBezTo>
                  <a:cubicBezTo>
                    <a:pt x="1344" y="13075"/>
                    <a:pt x="1338" y="13105"/>
                    <a:pt x="1331" y="13118"/>
                  </a:cubicBezTo>
                  <a:cubicBezTo>
                    <a:pt x="1322" y="13134"/>
                    <a:pt x="1286" y="13152"/>
                    <a:pt x="1280" y="13169"/>
                  </a:cubicBezTo>
                  <a:cubicBezTo>
                    <a:pt x="1273" y="13190"/>
                    <a:pt x="1278" y="13238"/>
                    <a:pt x="1291" y="13256"/>
                  </a:cubicBezTo>
                  <a:cubicBezTo>
                    <a:pt x="1305" y="13275"/>
                    <a:pt x="1364" y="13278"/>
                    <a:pt x="1378" y="13297"/>
                  </a:cubicBezTo>
                  <a:cubicBezTo>
                    <a:pt x="1391" y="13316"/>
                    <a:pt x="1390" y="13364"/>
                    <a:pt x="1386" y="13386"/>
                  </a:cubicBezTo>
                  <a:cubicBezTo>
                    <a:pt x="1381" y="13408"/>
                    <a:pt x="1349" y="13442"/>
                    <a:pt x="1342" y="13464"/>
                  </a:cubicBezTo>
                  <a:cubicBezTo>
                    <a:pt x="1338" y="13478"/>
                    <a:pt x="1332" y="13509"/>
                    <a:pt x="1335" y="13524"/>
                  </a:cubicBezTo>
                  <a:cubicBezTo>
                    <a:pt x="1339" y="13546"/>
                    <a:pt x="1365" y="13584"/>
                    <a:pt x="1378" y="13601"/>
                  </a:cubicBezTo>
                  <a:cubicBezTo>
                    <a:pt x="1391" y="13618"/>
                    <a:pt x="1428" y="13642"/>
                    <a:pt x="1439" y="13660"/>
                  </a:cubicBezTo>
                  <a:cubicBezTo>
                    <a:pt x="1456" y="13688"/>
                    <a:pt x="1467" y="13757"/>
                    <a:pt x="1478" y="13788"/>
                  </a:cubicBezTo>
                  <a:cubicBezTo>
                    <a:pt x="1488" y="13815"/>
                    <a:pt x="1516" y="13866"/>
                    <a:pt x="1523" y="13894"/>
                  </a:cubicBezTo>
                  <a:cubicBezTo>
                    <a:pt x="1531" y="13922"/>
                    <a:pt x="1531" y="13980"/>
                    <a:pt x="1537" y="14009"/>
                  </a:cubicBezTo>
                  <a:cubicBezTo>
                    <a:pt x="1543" y="14044"/>
                    <a:pt x="1560" y="14115"/>
                    <a:pt x="1573" y="14149"/>
                  </a:cubicBezTo>
                  <a:cubicBezTo>
                    <a:pt x="1586" y="14184"/>
                    <a:pt x="1626" y="14249"/>
                    <a:pt x="1642" y="14282"/>
                  </a:cubicBezTo>
                  <a:cubicBezTo>
                    <a:pt x="1656" y="14309"/>
                    <a:pt x="1689" y="14361"/>
                    <a:pt x="1693" y="14390"/>
                  </a:cubicBezTo>
                  <a:cubicBezTo>
                    <a:pt x="1698" y="14422"/>
                    <a:pt x="1666" y="14486"/>
                    <a:pt x="1674" y="14516"/>
                  </a:cubicBezTo>
                  <a:cubicBezTo>
                    <a:pt x="1682" y="14546"/>
                    <a:pt x="1728" y="14590"/>
                    <a:pt x="1750" y="14611"/>
                  </a:cubicBezTo>
                  <a:cubicBezTo>
                    <a:pt x="1778" y="14638"/>
                    <a:pt x="1842" y="14683"/>
                    <a:pt x="1873" y="14707"/>
                  </a:cubicBezTo>
                  <a:cubicBezTo>
                    <a:pt x="1909" y="14735"/>
                    <a:pt x="1990" y="14785"/>
                    <a:pt x="2022" y="14818"/>
                  </a:cubicBezTo>
                  <a:cubicBezTo>
                    <a:pt x="2049" y="14847"/>
                    <a:pt x="2096" y="14913"/>
                    <a:pt x="2108" y="14950"/>
                  </a:cubicBezTo>
                  <a:cubicBezTo>
                    <a:pt x="2122" y="14989"/>
                    <a:pt x="2112" y="15072"/>
                    <a:pt x="2122" y="15111"/>
                  </a:cubicBezTo>
                  <a:cubicBezTo>
                    <a:pt x="2130" y="15144"/>
                    <a:pt x="2163" y="15204"/>
                    <a:pt x="2174" y="15235"/>
                  </a:cubicBezTo>
                  <a:cubicBezTo>
                    <a:pt x="2185" y="15263"/>
                    <a:pt x="2197" y="15322"/>
                    <a:pt x="2210" y="15349"/>
                  </a:cubicBezTo>
                  <a:cubicBezTo>
                    <a:pt x="2228" y="15384"/>
                    <a:pt x="2269" y="15455"/>
                    <a:pt x="2301" y="15479"/>
                  </a:cubicBezTo>
                  <a:cubicBezTo>
                    <a:pt x="2319" y="15492"/>
                    <a:pt x="2365" y="15501"/>
                    <a:pt x="2388" y="15505"/>
                  </a:cubicBezTo>
                  <a:cubicBezTo>
                    <a:pt x="2407" y="15509"/>
                    <a:pt x="2448" y="15504"/>
                    <a:pt x="2467" y="15511"/>
                  </a:cubicBezTo>
                  <a:cubicBezTo>
                    <a:pt x="2503" y="15524"/>
                    <a:pt x="2570" y="15570"/>
                    <a:pt x="2592" y="15601"/>
                  </a:cubicBezTo>
                  <a:cubicBezTo>
                    <a:pt x="2612" y="15631"/>
                    <a:pt x="2626" y="15705"/>
                    <a:pt x="2627" y="15741"/>
                  </a:cubicBezTo>
                  <a:cubicBezTo>
                    <a:pt x="2629" y="15782"/>
                    <a:pt x="2614" y="15865"/>
                    <a:pt x="2599" y="15903"/>
                  </a:cubicBezTo>
                  <a:cubicBezTo>
                    <a:pt x="2591" y="15925"/>
                    <a:pt x="2558" y="15961"/>
                    <a:pt x="2550" y="15983"/>
                  </a:cubicBezTo>
                  <a:cubicBezTo>
                    <a:pt x="2546" y="15993"/>
                    <a:pt x="2545" y="16011"/>
                    <a:pt x="2543" y="16029"/>
                  </a:cubicBezTo>
                  <a:cubicBezTo>
                    <a:pt x="2542" y="16046"/>
                    <a:pt x="2540" y="16064"/>
                    <a:pt x="2533" y="16073"/>
                  </a:cubicBezTo>
                  <a:cubicBezTo>
                    <a:pt x="2521" y="16091"/>
                    <a:pt x="2481" y="16116"/>
                    <a:pt x="2459" y="16117"/>
                  </a:cubicBezTo>
                  <a:cubicBezTo>
                    <a:pt x="2437" y="16117"/>
                    <a:pt x="2398" y="16087"/>
                    <a:pt x="2378" y="16075"/>
                  </a:cubicBezTo>
                  <a:cubicBezTo>
                    <a:pt x="2354" y="16060"/>
                    <a:pt x="2316" y="16010"/>
                    <a:pt x="2288" y="16005"/>
                  </a:cubicBezTo>
                  <a:cubicBezTo>
                    <a:pt x="2259" y="16000"/>
                    <a:pt x="2201" y="16024"/>
                    <a:pt x="2176" y="16039"/>
                  </a:cubicBezTo>
                  <a:cubicBezTo>
                    <a:pt x="2153" y="16054"/>
                    <a:pt x="2109" y="16092"/>
                    <a:pt x="2101" y="16119"/>
                  </a:cubicBezTo>
                  <a:cubicBezTo>
                    <a:pt x="2089" y="16158"/>
                    <a:pt x="2111" y="16243"/>
                    <a:pt x="2131" y="16279"/>
                  </a:cubicBezTo>
                  <a:cubicBezTo>
                    <a:pt x="2151" y="16315"/>
                    <a:pt x="2228" y="16356"/>
                    <a:pt x="2250" y="16390"/>
                  </a:cubicBezTo>
                  <a:cubicBezTo>
                    <a:pt x="2263" y="16410"/>
                    <a:pt x="2270" y="16458"/>
                    <a:pt x="2280" y="16479"/>
                  </a:cubicBezTo>
                  <a:cubicBezTo>
                    <a:pt x="2290" y="16500"/>
                    <a:pt x="2313" y="16539"/>
                    <a:pt x="2327" y="16556"/>
                  </a:cubicBezTo>
                  <a:cubicBezTo>
                    <a:pt x="2333" y="16564"/>
                    <a:pt x="2351" y="16576"/>
                    <a:pt x="2356" y="16585"/>
                  </a:cubicBezTo>
                  <a:cubicBezTo>
                    <a:pt x="2367" y="16605"/>
                    <a:pt x="2380" y="16654"/>
                    <a:pt x="2374" y="16677"/>
                  </a:cubicBezTo>
                  <a:cubicBezTo>
                    <a:pt x="2368" y="16705"/>
                    <a:pt x="2326" y="16748"/>
                    <a:pt x="2305" y="16768"/>
                  </a:cubicBezTo>
                  <a:cubicBezTo>
                    <a:pt x="2295" y="16777"/>
                    <a:pt x="2278" y="16793"/>
                    <a:pt x="2261" y="16802"/>
                  </a:cubicBezTo>
                  <a:cubicBezTo>
                    <a:pt x="2252" y="16808"/>
                    <a:pt x="2244" y="16811"/>
                    <a:pt x="2237" y="16811"/>
                  </a:cubicBezTo>
                  <a:cubicBezTo>
                    <a:pt x="2206" y="16811"/>
                    <a:pt x="2159" y="16761"/>
                    <a:pt x="2135" y="16741"/>
                  </a:cubicBezTo>
                  <a:cubicBezTo>
                    <a:pt x="2108" y="16719"/>
                    <a:pt x="2065" y="16662"/>
                    <a:pt x="2037" y="16641"/>
                  </a:cubicBezTo>
                  <a:cubicBezTo>
                    <a:pt x="2012" y="16623"/>
                    <a:pt x="1959" y="16587"/>
                    <a:pt x="1929" y="16585"/>
                  </a:cubicBezTo>
                  <a:cubicBezTo>
                    <a:pt x="1910" y="16583"/>
                    <a:pt x="1871" y="16596"/>
                    <a:pt x="1857" y="16609"/>
                  </a:cubicBezTo>
                  <a:cubicBezTo>
                    <a:pt x="1842" y="16625"/>
                    <a:pt x="1830" y="16671"/>
                    <a:pt x="1833" y="16692"/>
                  </a:cubicBezTo>
                  <a:cubicBezTo>
                    <a:pt x="1836" y="16717"/>
                    <a:pt x="1877" y="16755"/>
                    <a:pt x="1886" y="16779"/>
                  </a:cubicBezTo>
                  <a:cubicBezTo>
                    <a:pt x="1893" y="16799"/>
                    <a:pt x="1895" y="16842"/>
                    <a:pt x="1901" y="16862"/>
                  </a:cubicBezTo>
                  <a:cubicBezTo>
                    <a:pt x="1910" y="16893"/>
                    <a:pt x="1936" y="16953"/>
                    <a:pt x="1948" y="16983"/>
                  </a:cubicBezTo>
                  <a:cubicBezTo>
                    <a:pt x="1962" y="17016"/>
                    <a:pt x="1990" y="17081"/>
                    <a:pt x="2005" y="17113"/>
                  </a:cubicBezTo>
                  <a:cubicBezTo>
                    <a:pt x="2021" y="17149"/>
                    <a:pt x="2058" y="17219"/>
                    <a:pt x="2074" y="17255"/>
                  </a:cubicBezTo>
                  <a:cubicBezTo>
                    <a:pt x="2092" y="17291"/>
                    <a:pt x="2122" y="17364"/>
                    <a:pt x="2140" y="17400"/>
                  </a:cubicBezTo>
                  <a:cubicBezTo>
                    <a:pt x="2161" y="17440"/>
                    <a:pt x="2207" y="17516"/>
                    <a:pt x="2229" y="17555"/>
                  </a:cubicBezTo>
                  <a:cubicBezTo>
                    <a:pt x="2250" y="17590"/>
                    <a:pt x="2296" y="17658"/>
                    <a:pt x="2312" y="17696"/>
                  </a:cubicBezTo>
                  <a:cubicBezTo>
                    <a:pt x="2333" y="17745"/>
                    <a:pt x="2343" y="17856"/>
                    <a:pt x="2371" y="17902"/>
                  </a:cubicBezTo>
                  <a:cubicBezTo>
                    <a:pt x="2383" y="17923"/>
                    <a:pt x="2421" y="17957"/>
                    <a:pt x="2442" y="17968"/>
                  </a:cubicBezTo>
                  <a:cubicBezTo>
                    <a:pt x="2454" y="17973"/>
                    <a:pt x="2482" y="17969"/>
                    <a:pt x="2492" y="17977"/>
                  </a:cubicBezTo>
                  <a:cubicBezTo>
                    <a:pt x="2506" y="17990"/>
                    <a:pt x="2513" y="18030"/>
                    <a:pt x="2518" y="18049"/>
                  </a:cubicBezTo>
                  <a:cubicBezTo>
                    <a:pt x="2525" y="18076"/>
                    <a:pt x="2533" y="18132"/>
                    <a:pt x="2533" y="18160"/>
                  </a:cubicBezTo>
                  <a:cubicBezTo>
                    <a:pt x="2533" y="18184"/>
                    <a:pt x="2515" y="18231"/>
                    <a:pt x="2518" y="18255"/>
                  </a:cubicBezTo>
                  <a:cubicBezTo>
                    <a:pt x="2521" y="18285"/>
                    <a:pt x="2544" y="18343"/>
                    <a:pt x="2563" y="18366"/>
                  </a:cubicBezTo>
                  <a:cubicBezTo>
                    <a:pt x="2583" y="18388"/>
                    <a:pt x="2644" y="18405"/>
                    <a:pt x="2665" y="18426"/>
                  </a:cubicBezTo>
                  <a:cubicBezTo>
                    <a:pt x="2683" y="18445"/>
                    <a:pt x="2711" y="18490"/>
                    <a:pt x="2716" y="18515"/>
                  </a:cubicBezTo>
                  <a:cubicBezTo>
                    <a:pt x="2720" y="18535"/>
                    <a:pt x="2716" y="18579"/>
                    <a:pt x="2705" y="18596"/>
                  </a:cubicBezTo>
                  <a:cubicBezTo>
                    <a:pt x="2694" y="18613"/>
                    <a:pt x="2654" y="18625"/>
                    <a:pt x="2639" y="18638"/>
                  </a:cubicBezTo>
                  <a:cubicBezTo>
                    <a:pt x="2622" y="18652"/>
                    <a:pt x="2594" y="18685"/>
                    <a:pt x="2580" y="18702"/>
                  </a:cubicBezTo>
                  <a:cubicBezTo>
                    <a:pt x="2560" y="18727"/>
                    <a:pt x="2519" y="18780"/>
                    <a:pt x="2507" y="18809"/>
                  </a:cubicBezTo>
                  <a:cubicBezTo>
                    <a:pt x="2492" y="18843"/>
                    <a:pt x="2476" y="18915"/>
                    <a:pt x="2476" y="18951"/>
                  </a:cubicBezTo>
                  <a:cubicBezTo>
                    <a:pt x="2476" y="18980"/>
                    <a:pt x="2498" y="19034"/>
                    <a:pt x="2501" y="19062"/>
                  </a:cubicBezTo>
                  <a:cubicBezTo>
                    <a:pt x="2504" y="19089"/>
                    <a:pt x="2509" y="19144"/>
                    <a:pt x="2503" y="19170"/>
                  </a:cubicBezTo>
                  <a:cubicBezTo>
                    <a:pt x="2498" y="19191"/>
                    <a:pt x="2481" y="19233"/>
                    <a:pt x="2465" y="19247"/>
                  </a:cubicBezTo>
                  <a:cubicBezTo>
                    <a:pt x="2449" y="19262"/>
                    <a:pt x="2402" y="19264"/>
                    <a:pt x="2382" y="19274"/>
                  </a:cubicBezTo>
                  <a:cubicBezTo>
                    <a:pt x="2366" y="19281"/>
                    <a:pt x="2333" y="19297"/>
                    <a:pt x="2324" y="19311"/>
                  </a:cubicBezTo>
                  <a:cubicBezTo>
                    <a:pt x="2313" y="19327"/>
                    <a:pt x="2304" y="19369"/>
                    <a:pt x="2310" y="19387"/>
                  </a:cubicBezTo>
                  <a:cubicBezTo>
                    <a:pt x="2318" y="19409"/>
                    <a:pt x="2355" y="19447"/>
                    <a:pt x="2378" y="19451"/>
                  </a:cubicBezTo>
                  <a:cubicBezTo>
                    <a:pt x="2402" y="19456"/>
                    <a:pt x="2444" y="19423"/>
                    <a:pt x="2467" y="19417"/>
                  </a:cubicBezTo>
                  <a:cubicBezTo>
                    <a:pt x="2493" y="19410"/>
                    <a:pt x="2547" y="19398"/>
                    <a:pt x="2575" y="19400"/>
                  </a:cubicBezTo>
                  <a:cubicBezTo>
                    <a:pt x="2598" y="19402"/>
                    <a:pt x="2642" y="19422"/>
                    <a:pt x="2663" y="19432"/>
                  </a:cubicBezTo>
                  <a:cubicBezTo>
                    <a:pt x="2690" y="19445"/>
                    <a:pt x="2738" y="19479"/>
                    <a:pt x="2765" y="19491"/>
                  </a:cubicBezTo>
                  <a:cubicBezTo>
                    <a:pt x="2798" y="19505"/>
                    <a:pt x="2868" y="19524"/>
                    <a:pt x="2903" y="19532"/>
                  </a:cubicBezTo>
                  <a:cubicBezTo>
                    <a:pt x="2952" y="19543"/>
                    <a:pt x="3056" y="19543"/>
                    <a:pt x="3103" y="19561"/>
                  </a:cubicBezTo>
                  <a:cubicBezTo>
                    <a:pt x="3124" y="19568"/>
                    <a:pt x="3155" y="19604"/>
                    <a:pt x="3176" y="19610"/>
                  </a:cubicBezTo>
                  <a:cubicBezTo>
                    <a:pt x="3184" y="19611"/>
                    <a:pt x="3194" y="19612"/>
                    <a:pt x="3205" y="19613"/>
                  </a:cubicBezTo>
                  <a:lnTo>
                    <a:pt x="3210" y="19613"/>
                  </a:lnTo>
                  <a:cubicBezTo>
                    <a:pt x="3240" y="19612"/>
                    <a:pt x="3276" y="19607"/>
                    <a:pt x="3295" y="19598"/>
                  </a:cubicBezTo>
                  <a:cubicBezTo>
                    <a:pt x="3324" y="19585"/>
                    <a:pt x="3362" y="19529"/>
                    <a:pt x="3390" y="19513"/>
                  </a:cubicBezTo>
                  <a:cubicBezTo>
                    <a:pt x="3419" y="19497"/>
                    <a:pt x="3485" y="19482"/>
                    <a:pt x="3518" y="19476"/>
                  </a:cubicBezTo>
                  <a:cubicBezTo>
                    <a:pt x="3551" y="19469"/>
                    <a:pt x="3620" y="19477"/>
                    <a:pt x="3650" y="19462"/>
                  </a:cubicBezTo>
                  <a:cubicBezTo>
                    <a:pt x="3670" y="19453"/>
                    <a:pt x="3692" y="19408"/>
                    <a:pt x="3712" y="19398"/>
                  </a:cubicBezTo>
                  <a:cubicBezTo>
                    <a:pt x="3751" y="19379"/>
                    <a:pt x="3841" y="19382"/>
                    <a:pt x="3884" y="19379"/>
                  </a:cubicBezTo>
                  <a:cubicBezTo>
                    <a:pt x="3922" y="19377"/>
                    <a:pt x="3998" y="19384"/>
                    <a:pt x="4035" y="19379"/>
                  </a:cubicBezTo>
                  <a:cubicBezTo>
                    <a:pt x="4074" y="19375"/>
                    <a:pt x="4147" y="19340"/>
                    <a:pt x="4186" y="19343"/>
                  </a:cubicBezTo>
                  <a:cubicBezTo>
                    <a:pt x="4220" y="19346"/>
                    <a:pt x="4285" y="19375"/>
                    <a:pt x="4313" y="19396"/>
                  </a:cubicBezTo>
                  <a:cubicBezTo>
                    <a:pt x="4340" y="19417"/>
                    <a:pt x="4365" y="19489"/>
                    <a:pt x="4395" y="19506"/>
                  </a:cubicBezTo>
                  <a:cubicBezTo>
                    <a:pt x="4423" y="19520"/>
                    <a:pt x="4487" y="19513"/>
                    <a:pt x="4518" y="19515"/>
                  </a:cubicBezTo>
                  <a:cubicBezTo>
                    <a:pt x="4542" y="19517"/>
                    <a:pt x="4591" y="19524"/>
                    <a:pt x="4614" y="19519"/>
                  </a:cubicBezTo>
                  <a:cubicBezTo>
                    <a:pt x="4649" y="19511"/>
                    <a:pt x="4714" y="19477"/>
                    <a:pt x="4742" y="19454"/>
                  </a:cubicBezTo>
                  <a:cubicBezTo>
                    <a:pt x="4742" y="19453"/>
                    <a:pt x="4742" y="19453"/>
                    <a:pt x="4743" y="19453"/>
                  </a:cubicBezTo>
                  <a:cubicBezTo>
                    <a:pt x="4791" y="19411"/>
                    <a:pt x="4852" y="19293"/>
                    <a:pt x="4890" y="19242"/>
                  </a:cubicBezTo>
                  <a:cubicBezTo>
                    <a:pt x="4910" y="19215"/>
                    <a:pt x="4961" y="19167"/>
                    <a:pt x="4973" y="19136"/>
                  </a:cubicBezTo>
                  <a:cubicBezTo>
                    <a:pt x="4984" y="19107"/>
                    <a:pt x="4989" y="19042"/>
                    <a:pt x="4984" y="19011"/>
                  </a:cubicBezTo>
                  <a:cubicBezTo>
                    <a:pt x="4978" y="18974"/>
                    <a:pt x="4940" y="18906"/>
                    <a:pt x="4922" y="18872"/>
                  </a:cubicBezTo>
                  <a:cubicBezTo>
                    <a:pt x="4907" y="18843"/>
                    <a:pt x="4868" y="18790"/>
                    <a:pt x="4854" y="18760"/>
                  </a:cubicBezTo>
                  <a:cubicBezTo>
                    <a:pt x="4838" y="18726"/>
                    <a:pt x="4818" y="18652"/>
                    <a:pt x="4803" y="18617"/>
                  </a:cubicBezTo>
                  <a:cubicBezTo>
                    <a:pt x="4792" y="18590"/>
                    <a:pt x="4760" y="18539"/>
                    <a:pt x="4750" y="18511"/>
                  </a:cubicBezTo>
                  <a:cubicBezTo>
                    <a:pt x="4743" y="18489"/>
                    <a:pt x="4739" y="18442"/>
                    <a:pt x="4733" y="18419"/>
                  </a:cubicBezTo>
                  <a:cubicBezTo>
                    <a:pt x="4727" y="18392"/>
                    <a:pt x="4702" y="18339"/>
                    <a:pt x="4703" y="18311"/>
                  </a:cubicBezTo>
                  <a:cubicBezTo>
                    <a:pt x="4706" y="18265"/>
                    <a:pt x="4753" y="18181"/>
                    <a:pt x="4773" y="18140"/>
                  </a:cubicBezTo>
                  <a:cubicBezTo>
                    <a:pt x="4789" y="18106"/>
                    <a:pt x="4824" y="18039"/>
                    <a:pt x="4847" y="18009"/>
                  </a:cubicBezTo>
                  <a:cubicBezTo>
                    <a:pt x="4871" y="17977"/>
                    <a:pt x="4939" y="17928"/>
                    <a:pt x="4962" y="17894"/>
                  </a:cubicBezTo>
                  <a:cubicBezTo>
                    <a:pt x="4975" y="17874"/>
                    <a:pt x="4984" y="17824"/>
                    <a:pt x="4997" y="17804"/>
                  </a:cubicBezTo>
                  <a:cubicBezTo>
                    <a:pt x="5010" y="17784"/>
                    <a:pt x="5046" y="17754"/>
                    <a:pt x="5062" y="17738"/>
                  </a:cubicBezTo>
                  <a:cubicBezTo>
                    <a:pt x="5079" y="17719"/>
                    <a:pt x="5115" y="17683"/>
                    <a:pt x="5131" y="17664"/>
                  </a:cubicBezTo>
                  <a:cubicBezTo>
                    <a:pt x="5152" y="17641"/>
                    <a:pt x="5190" y="17593"/>
                    <a:pt x="5211" y="17570"/>
                  </a:cubicBezTo>
                  <a:cubicBezTo>
                    <a:pt x="5226" y="17553"/>
                    <a:pt x="5253" y="17515"/>
                    <a:pt x="5273" y="17504"/>
                  </a:cubicBezTo>
                  <a:cubicBezTo>
                    <a:pt x="5289" y="17494"/>
                    <a:pt x="5321" y="17488"/>
                    <a:pt x="5348" y="17484"/>
                  </a:cubicBezTo>
                  <a:cubicBezTo>
                    <a:pt x="5360" y="17482"/>
                    <a:pt x="5371" y="17481"/>
                    <a:pt x="5379" y="17481"/>
                  </a:cubicBezTo>
                  <a:cubicBezTo>
                    <a:pt x="5396" y="17480"/>
                    <a:pt x="5433" y="17480"/>
                    <a:pt x="5447" y="17490"/>
                  </a:cubicBezTo>
                  <a:cubicBezTo>
                    <a:pt x="5459" y="17500"/>
                    <a:pt x="5463" y="17535"/>
                    <a:pt x="5471" y="17549"/>
                  </a:cubicBezTo>
                  <a:cubicBezTo>
                    <a:pt x="5483" y="17570"/>
                    <a:pt x="5507" y="17614"/>
                    <a:pt x="5528" y="17626"/>
                  </a:cubicBezTo>
                  <a:cubicBezTo>
                    <a:pt x="5555" y="17642"/>
                    <a:pt x="5622" y="17653"/>
                    <a:pt x="5652" y="17643"/>
                  </a:cubicBezTo>
                  <a:cubicBezTo>
                    <a:pt x="5674" y="17636"/>
                    <a:pt x="5710" y="17599"/>
                    <a:pt x="5718" y="17577"/>
                  </a:cubicBezTo>
                  <a:cubicBezTo>
                    <a:pt x="5734" y="17537"/>
                    <a:pt x="5730" y="17445"/>
                    <a:pt x="5713" y="17406"/>
                  </a:cubicBezTo>
                  <a:cubicBezTo>
                    <a:pt x="5703" y="17385"/>
                    <a:pt x="5660" y="17361"/>
                    <a:pt x="5647" y="17343"/>
                  </a:cubicBezTo>
                  <a:cubicBezTo>
                    <a:pt x="5629" y="17319"/>
                    <a:pt x="5595" y="17266"/>
                    <a:pt x="5592" y="17236"/>
                  </a:cubicBezTo>
                  <a:cubicBezTo>
                    <a:pt x="5589" y="17212"/>
                    <a:pt x="5597" y="17158"/>
                    <a:pt x="5615" y="17141"/>
                  </a:cubicBezTo>
                  <a:cubicBezTo>
                    <a:pt x="5626" y="17130"/>
                    <a:pt x="5660" y="17130"/>
                    <a:pt x="5675" y="17128"/>
                  </a:cubicBezTo>
                  <a:cubicBezTo>
                    <a:pt x="5691" y="17126"/>
                    <a:pt x="5724" y="17122"/>
                    <a:pt x="5739" y="17126"/>
                  </a:cubicBezTo>
                  <a:cubicBezTo>
                    <a:pt x="5760" y="17132"/>
                    <a:pt x="5792" y="17165"/>
                    <a:pt x="5813" y="17170"/>
                  </a:cubicBezTo>
                  <a:cubicBezTo>
                    <a:pt x="5831" y="17173"/>
                    <a:pt x="5870" y="17166"/>
                    <a:pt x="5888" y="17160"/>
                  </a:cubicBezTo>
                  <a:cubicBezTo>
                    <a:pt x="5905" y="17155"/>
                    <a:pt x="5934" y="17135"/>
                    <a:pt x="5950" y="17130"/>
                  </a:cubicBezTo>
                  <a:cubicBezTo>
                    <a:pt x="5975" y="17123"/>
                    <a:pt x="6027" y="17122"/>
                    <a:pt x="6052" y="17122"/>
                  </a:cubicBezTo>
                  <a:cubicBezTo>
                    <a:pt x="6074" y="17123"/>
                    <a:pt x="6117" y="17138"/>
                    <a:pt x="6137" y="17132"/>
                  </a:cubicBezTo>
                  <a:cubicBezTo>
                    <a:pt x="6154" y="17127"/>
                    <a:pt x="6176" y="17095"/>
                    <a:pt x="6192" y="17088"/>
                  </a:cubicBezTo>
                  <a:cubicBezTo>
                    <a:pt x="6216" y="17079"/>
                    <a:pt x="6275" y="17069"/>
                    <a:pt x="6296" y="17085"/>
                  </a:cubicBezTo>
                  <a:cubicBezTo>
                    <a:pt x="6307" y="17093"/>
                    <a:pt x="6298" y="17129"/>
                    <a:pt x="6307" y="17139"/>
                  </a:cubicBezTo>
                  <a:cubicBezTo>
                    <a:pt x="6316" y="17150"/>
                    <a:pt x="6344" y="17161"/>
                    <a:pt x="6358" y="17160"/>
                  </a:cubicBezTo>
                  <a:cubicBezTo>
                    <a:pt x="6375" y="17159"/>
                    <a:pt x="6402" y="17130"/>
                    <a:pt x="6418" y="17128"/>
                  </a:cubicBezTo>
                  <a:cubicBezTo>
                    <a:pt x="6434" y="17126"/>
                    <a:pt x="6465" y="17139"/>
                    <a:pt x="6481" y="17141"/>
                  </a:cubicBezTo>
                  <a:cubicBezTo>
                    <a:pt x="6498" y="17143"/>
                    <a:pt x="6535" y="17147"/>
                    <a:pt x="6552" y="17143"/>
                  </a:cubicBezTo>
                  <a:cubicBezTo>
                    <a:pt x="6568" y="17140"/>
                    <a:pt x="6593" y="17117"/>
                    <a:pt x="6609" y="17115"/>
                  </a:cubicBezTo>
                  <a:cubicBezTo>
                    <a:pt x="6624" y="17113"/>
                    <a:pt x="6654" y="17124"/>
                    <a:pt x="6668" y="17130"/>
                  </a:cubicBezTo>
                  <a:cubicBezTo>
                    <a:pt x="6676" y="17134"/>
                    <a:pt x="6691" y="17147"/>
                    <a:pt x="6700" y="17151"/>
                  </a:cubicBezTo>
                  <a:cubicBezTo>
                    <a:pt x="6711" y="17156"/>
                    <a:pt x="6735" y="17165"/>
                    <a:pt x="6747" y="17164"/>
                  </a:cubicBezTo>
                  <a:cubicBezTo>
                    <a:pt x="6771" y="17162"/>
                    <a:pt x="6812" y="17129"/>
                    <a:pt x="6835" y="17124"/>
                  </a:cubicBezTo>
                  <a:cubicBezTo>
                    <a:pt x="6868" y="17118"/>
                    <a:pt x="6937" y="17135"/>
                    <a:pt x="6969" y="17128"/>
                  </a:cubicBezTo>
                  <a:cubicBezTo>
                    <a:pt x="6991" y="17123"/>
                    <a:pt x="7029" y="17094"/>
                    <a:pt x="7051" y="17088"/>
                  </a:cubicBezTo>
                  <a:cubicBezTo>
                    <a:pt x="7095" y="17078"/>
                    <a:pt x="7186" y="17083"/>
                    <a:pt x="7232" y="17083"/>
                  </a:cubicBezTo>
                  <a:cubicBezTo>
                    <a:pt x="7261" y="17083"/>
                    <a:pt x="7321" y="17079"/>
                    <a:pt x="7351" y="17085"/>
                  </a:cubicBezTo>
                  <a:cubicBezTo>
                    <a:pt x="7379" y="17090"/>
                    <a:pt x="7430" y="17118"/>
                    <a:pt x="7456" y="17128"/>
                  </a:cubicBezTo>
                  <a:cubicBezTo>
                    <a:pt x="7475" y="17135"/>
                    <a:pt x="7519" y="17141"/>
                    <a:pt x="7534" y="17155"/>
                  </a:cubicBezTo>
                  <a:cubicBezTo>
                    <a:pt x="7546" y="17165"/>
                    <a:pt x="7557" y="17197"/>
                    <a:pt x="7560" y="17213"/>
                  </a:cubicBezTo>
                  <a:cubicBezTo>
                    <a:pt x="7562" y="17227"/>
                    <a:pt x="7550" y="17256"/>
                    <a:pt x="7554" y="17270"/>
                  </a:cubicBezTo>
                  <a:cubicBezTo>
                    <a:pt x="7557" y="17279"/>
                    <a:pt x="7570" y="17298"/>
                    <a:pt x="7579" y="17298"/>
                  </a:cubicBezTo>
                  <a:cubicBezTo>
                    <a:pt x="7596" y="17299"/>
                    <a:pt x="7615" y="17263"/>
                    <a:pt x="7626" y="17251"/>
                  </a:cubicBezTo>
                  <a:cubicBezTo>
                    <a:pt x="7644" y="17231"/>
                    <a:pt x="7670" y="17182"/>
                    <a:pt x="7692" y="17166"/>
                  </a:cubicBezTo>
                  <a:cubicBezTo>
                    <a:pt x="7713" y="17151"/>
                    <a:pt x="7772" y="17149"/>
                    <a:pt x="7788" y="17130"/>
                  </a:cubicBezTo>
                  <a:cubicBezTo>
                    <a:pt x="7800" y="17116"/>
                    <a:pt x="7796" y="17075"/>
                    <a:pt x="7803" y="17058"/>
                  </a:cubicBezTo>
                  <a:cubicBezTo>
                    <a:pt x="7819" y="17025"/>
                    <a:pt x="7877" y="16975"/>
                    <a:pt x="7896" y="16943"/>
                  </a:cubicBezTo>
                  <a:cubicBezTo>
                    <a:pt x="7911" y="16919"/>
                    <a:pt x="7933" y="16866"/>
                    <a:pt x="7943" y="16839"/>
                  </a:cubicBezTo>
                  <a:cubicBezTo>
                    <a:pt x="7954" y="16811"/>
                    <a:pt x="7975" y="16752"/>
                    <a:pt x="7981" y="16722"/>
                  </a:cubicBezTo>
                  <a:cubicBezTo>
                    <a:pt x="7989" y="16683"/>
                    <a:pt x="7994" y="16604"/>
                    <a:pt x="7998" y="16564"/>
                  </a:cubicBezTo>
                  <a:cubicBezTo>
                    <a:pt x="7998" y="16563"/>
                    <a:pt x="7998" y="16563"/>
                    <a:pt x="7998" y="16562"/>
                  </a:cubicBezTo>
                  <a:cubicBezTo>
                    <a:pt x="8001" y="16531"/>
                    <a:pt x="8005" y="16468"/>
                    <a:pt x="8011" y="16437"/>
                  </a:cubicBezTo>
                  <a:cubicBezTo>
                    <a:pt x="8019" y="16397"/>
                    <a:pt x="8043" y="16319"/>
                    <a:pt x="8058" y="16281"/>
                  </a:cubicBezTo>
                  <a:cubicBezTo>
                    <a:pt x="8073" y="16243"/>
                    <a:pt x="8109" y="16169"/>
                    <a:pt x="8130" y="16134"/>
                  </a:cubicBezTo>
                  <a:cubicBezTo>
                    <a:pt x="8150" y="16100"/>
                    <a:pt x="8206" y="16043"/>
                    <a:pt x="8222" y="16007"/>
                  </a:cubicBezTo>
                  <a:cubicBezTo>
                    <a:pt x="8234" y="15982"/>
                    <a:pt x="8245" y="15928"/>
                    <a:pt x="8249" y="15902"/>
                  </a:cubicBezTo>
                  <a:cubicBezTo>
                    <a:pt x="8255" y="15863"/>
                    <a:pt x="8246" y="15784"/>
                    <a:pt x="8258" y="15747"/>
                  </a:cubicBezTo>
                  <a:cubicBezTo>
                    <a:pt x="8272" y="15708"/>
                    <a:pt x="8322" y="15639"/>
                    <a:pt x="8351" y="15609"/>
                  </a:cubicBezTo>
                  <a:cubicBezTo>
                    <a:pt x="8371" y="15588"/>
                    <a:pt x="8422" y="15559"/>
                    <a:pt x="8443" y="15539"/>
                  </a:cubicBezTo>
                  <a:cubicBezTo>
                    <a:pt x="8457" y="15526"/>
                    <a:pt x="8484" y="15496"/>
                    <a:pt x="8492" y="15479"/>
                  </a:cubicBezTo>
                  <a:cubicBezTo>
                    <a:pt x="8506" y="15450"/>
                    <a:pt x="8508" y="15383"/>
                    <a:pt x="8519" y="15352"/>
                  </a:cubicBezTo>
                  <a:cubicBezTo>
                    <a:pt x="8530" y="15321"/>
                    <a:pt x="8559" y="15260"/>
                    <a:pt x="8577" y="15232"/>
                  </a:cubicBezTo>
                  <a:cubicBezTo>
                    <a:pt x="8590" y="15212"/>
                    <a:pt x="8626" y="15181"/>
                    <a:pt x="8636" y="15160"/>
                  </a:cubicBezTo>
                  <a:cubicBezTo>
                    <a:pt x="8651" y="15125"/>
                    <a:pt x="8656" y="15046"/>
                    <a:pt x="8656" y="15007"/>
                  </a:cubicBezTo>
                  <a:cubicBezTo>
                    <a:pt x="8657" y="14967"/>
                    <a:pt x="8644" y="14887"/>
                    <a:pt x="8641" y="14847"/>
                  </a:cubicBezTo>
                  <a:cubicBezTo>
                    <a:pt x="8640" y="14819"/>
                    <a:pt x="8632" y="14763"/>
                    <a:pt x="8639" y="14737"/>
                  </a:cubicBezTo>
                  <a:cubicBezTo>
                    <a:pt x="8647" y="14713"/>
                    <a:pt x="8693" y="14678"/>
                    <a:pt x="8696" y="14652"/>
                  </a:cubicBezTo>
                  <a:cubicBezTo>
                    <a:pt x="8700" y="14626"/>
                    <a:pt x="8668" y="14578"/>
                    <a:pt x="8662" y="14552"/>
                  </a:cubicBezTo>
                  <a:cubicBezTo>
                    <a:pt x="8656" y="14523"/>
                    <a:pt x="8639" y="14462"/>
                    <a:pt x="8649" y="14433"/>
                  </a:cubicBezTo>
                  <a:cubicBezTo>
                    <a:pt x="8660" y="14404"/>
                    <a:pt x="8712" y="14361"/>
                    <a:pt x="8739" y="14345"/>
                  </a:cubicBezTo>
                  <a:cubicBezTo>
                    <a:pt x="8755" y="14335"/>
                    <a:pt x="8796" y="14335"/>
                    <a:pt x="8809" y="14322"/>
                  </a:cubicBezTo>
                  <a:cubicBezTo>
                    <a:pt x="8828" y="14305"/>
                    <a:pt x="8846" y="14253"/>
                    <a:pt x="8847" y="14228"/>
                  </a:cubicBezTo>
                  <a:cubicBezTo>
                    <a:pt x="8848" y="14203"/>
                    <a:pt x="8824" y="14156"/>
                    <a:pt x="8815" y="14133"/>
                  </a:cubicBezTo>
                  <a:cubicBezTo>
                    <a:pt x="8804" y="14107"/>
                    <a:pt x="8782" y="14052"/>
                    <a:pt x="8764" y="14030"/>
                  </a:cubicBezTo>
                  <a:cubicBezTo>
                    <a:pt x="8750" y="14013"/>
                    <a:pt x="8710" y="13993"/>
                    <a:pt x="8696" y="13977"/>
                  </a:cubicBezTo>
                  <a:cubicBezTo>
                    <a:pt x="8681" y="13959"/>
                    <a:pt x="8656" y="13917"/>
                    <a:pt x="8655" y="13894"/>
                  </a:cubicBezTo>
                  <a:cubicBezTo>
                    <a:pt x="8653" y="13862"/>
                    <a:pt x="8690" y="13804"/>
                    <a:pt x="8700" y="13773"/>
                  </a:cubicBezTo>
                  <a:cubicBezTo>
                    <a:pt x="8713" y="13733"/>
                    <a:pt x="8725" y="13648"/>
                    <a:pt x="8743" y="13611"/>
                  </a:cubicBezTo>
                  <a:cubicBezTo>
                    <a:pt x="8755" y="13587"/>
                    <a:pt x="8798" y="13550"/>
                    <a:pt x="8809" y="13526"/>
                  </a:cubicBezTo>
                  <a:cubicBezTo>
                    <a:pt x="8823" y="13496"/>
                    <a:pt x="8836" y="13430"/>
                    <a:pt x="8838" y="13397"/>
                  </a:cubicBezTo>
                  <a:cubicBezTo>
                    <a:pt x="8839" y="13372"/>
                    <a:pt x="8814" y="13317"/>
                    <a:pt x="8828" y="13296"/>
                  </a:cubicBezTo>
                  <a:cubicBezTo>
                    <a:pt x="8837" y="13282"/>
                    <a:pt x="8876" y="13282"/>
                    <a:pt x="8890" y="13275"/>
                  </a:cubicBezTo>
                  <a:cubicBezTo>
                    <a:pt x="8911" y="13264"/>
                    <a:pt x="8950" y="13240"/>
                    <a:pt x="8964" y="13222"/>
                  </a:cubicBezTo>
                  <a:cubicBezTo>
                    <a:pt x="8975" y="13209"/>
                    <a:pt x="8985" y="13176"/>
                    <a:pt x="8990" y="13160"/>
                  </a:cubicBezTo>
                  <a:cubicBezTo>
                    <a:pt x="8995" y="13148"/>
                    <a:pt x="8998" y="13122"/>
                    <a:pt x="9004" y="13111"/>
                  </a:cubicBezTo>
                  <a:cubicBezTo>
                    <a:pt x="9017" y="13084"/>
                    <a:pt x="9065" y="13044"/>
                    <a:pt x="9075" y="13016"/>
                  </a:cubicBezTo>
                  <a:cubicBezTo>
                    <a:pt x="9086" y="12987"/>
                    <a:pt x="9093" y="12920"/>
                    <a:pt x="9083" y="12890"/>
                  </a:cubicBezTo>
                  <a:cubicBezTo>
                    <a:pt x="9071" y="12854"/>
                    <a:pt x="9016" y="12798"/>
                    <a:pt x="8987" y="12775"/>
                  </a:cubicBezTo>
                  <a:cubicBezTo>
                    <a:pt x="8960" y="12753"/>
                    <a:pt x="8897" y="12720"/>
                    <a:pt x="8864" y="12712"/>
                  </a:cubicBezTo>
                  <a:cubicBezTo>
                    <a:pt x="8840" y="12707"/>
                    <a:pt x="8785" y="12726"/>
                    <a:pt x="8764" y="12712"/>
                  </a:cubicBezTo>
                  <a:cubicBezTo>
                    <a:pt x="8752" y="12704"/>
                    <a:pt x="8741" y="12673"/>
                    <a:pt x="8741" y="12658"/>
                  </a:cubicBezTo>
                  <a:cubicBezTo>
                    <a:pt x="8742" y="12639"/>
                    <a:pt x="8760" y="12602"/>
                    <a:pt x="8775" y="12590"/>
                  </a:cubicBezTo>
                  <a:cubicBezTo>
                    <a:pt x="8794" y="12575"/>
                    <a:pt x="8846" y="12581"/>
                    <a:pt x="8866" y="12569"/>
                  </a:cubicBezTo>
                  <a:cubicBezTo>
                    <a:pt x="8888" y="12556"/>
                    <a:pt x="8927" y="12516"/>
                    <a:pt x="8934" y="12492"/>
                  </a:cubicBezTo>
                  <a:cubicBezTo>
                    <a:pt x="8940" y="12468"/>
                    <a:pt x="8914" y="12420"/>
                    <a:pt x="8917" y="12395"/>
                  </a:cubicBezTo>
                  <a:cubicBezTo>
                    <a:pt x="8919" y="12379"/>
                    <a:pt x="8930" y="12344"/>
                    <a:pt x="8943" y="12335"/>
                  </a:cubicBezTo>
                  <a:cubicBezTo>
                    <a:pt x="8964" y="12321"/>
                    <a:pt x="9021" y="12347"/>
                    <a:pt x="9041" y="12333"/>
                  </a:cubicBezTo>
                  <a:cubicBezTo>
                    <a:pt x="9055" y="12324"/>
                    <a:pt x="9066" y="12289"/>
                    <a:pt x="9068" y="12273"/>
                  </a:cubicBezTo>
                  <a:cubicBezTo>
                    <a:pt x="9069" y="12256"/>
                    <a:pt x="9061" y="12221"/>
                    <a:pt x="9053" y="12207"/>
                  </a:cubicBezTo>
                  <a:cubicBezTo>
                    <a:pt x="9040" y="12184"/>
                    <a:pt x="8993" y="12155"/>
                    <a:pt x="8975" y="12135"/>
                  </a:cubicBezTo>
                  <a:cubicBezTo>
                    <a:pt x="8950" y="12106"/>
                    <a:pt x="8911" y="12040"/>
                    <a:pt x="8889" y="12009"/>
                  </a:cubicBezTo>
                  <a:cubicBezTo>
                    <a:pt x="8871" y="11985"/>
                    <a:pt x="8841" y="11933"/>
                    <a:pt x="8819" y="11914"/>
                  </a:cubicBezTo>
                  <a:cubicBezTo>
                    <a:pt x="8804" y="11902"/>
                    <a:pt x="8766" y="11887"/>
                    <a:pt x="8749" y="11878"/>
                  </a:cubicBezTo>
                  <a:cubicBezTo>
                    <a:pt x="8735" y="11871"/>
                    <a:pt x="8706" y="11856"/>
                    <a:pt x="8692" y="11848"/>
                  </a:cubicBezTo>
                  <a:cubicBezTo>
                    <a:pt x="8682" y="11842"/>
                    <a:pt x="8659" y="11831"/>
                    <a:pt x="8651" y="11822"/>
                  </a:cubicBezTo>
                  <a:cubicBezTo>
                    <a:pt x="8640" y="11808"/>
                    <a:pt x="8621" y="11775"/>
                    <a:pt x="8624" y="11758"/>
                  </a:cubicBezTo>
                  <a:cubicBezTo>
                    <a:pt x="8626" y="11748"/>
                    <a:pt x="8643" y="11732"/>
                    <a:pt x="8653" y="11731"/>
                  </a:cubicBezTo>
                  <a:cubicBezTo>
                    <a:pt x="8663" y="11730"/>
                    <a:pt x="8678" y="11746"/>
                    <a:pt x="8687" y="11752"/>
                  </a:cubicBezTo>
                  <a:cubicBezTo>
                    <a:pt x="8698" y="11760"/>
                    <a:pt x="8718" y="11786"/>
                    <a:pt x="8732" y="11786"/>
                  </a:cubicBezTo>
                  <a:cubicBezTo>
                    <a:pt x="8747" y="11785"/>
                    <a:pt x="8773" y="11761"/>
                    <a:pt x="8777" y="11746"/>
                  </a:cubicBezTo>
                  <a:cubicBezTo>
                    <a:pt x="8781" y="11731"/>
                    <a:pt x="8757" y="11702"/>
                    <a:pt x="8758" y="11686"/>
                  </a:cubicBezTo>
                  <a:cubicBezTo>
                    <a:pt x="8760" y="11672"/>
                    <a:pt x="8775" y="11646"/>
                    <a:pt x="8787" y="11637"/>
                  </a:cubicBezTo>
                  <a:cubicBezTo>
                    <a:pt x="8797" y="11628"/>
                    <a:pt x="8832" y="11633"/>
                    <a:pt x="8839" y="11622"/>
                  </a:cubicBezTo>
                  <a:cubicBezTo>
                    <a:pt x="8851" y="11605"/>
                    <a:pt x="8845" y="11558"/>
                    <a:pt x="8834" y="11541"/>
                  </a:cubicBezTo>
                  <a:cubicBezTo>
                    <a:pt x="8821" y="11520"/>
                    <a:pt x="8768" y="11510"/>
                    <a:pt x="8751" y="11493"/>
                  </a:cubicBezTo>
                  <a:cubicBezTo>
                    <a:pt x="8739" y="11481"/>
                    <a:pt x="8721" y="11450"/>
                    <a:pt x="8717" y="11433"/>
                  </a:cubicBezTo>
                  <a:cubicBezTo>
                    <a:pt x="8714" y="11420"/>
                    <a:pt x="8711" y="11389"/>
                    <a:pt x="8721" y="11380"/>
                  </a:cubicBezTo>
                  <a:cubicBezTo>
                    <a:pt x="8741" y="11363"/>
                    <a:pt x="8805" y="11376"/>
                    <a:pt x="8828" y="11390"/>
                  </a:cubicBezTo>
                  <a:cubicBezTo>
                    <a:pt x="8841" y="11398"/>
                    <a:pt x="8852" y="11428"/>
                    <a:pt x="8860" y="11441"/>
                  </a:cubicBezTo>
                  <a:cubicBezTo>
                    <a:pt x="8874" y="11464"/>
                    <a:pt x="8901" y="11510"/>
                    <a:pt x="8915" y="11533"/>
                  </a:cubicBezTo>
                  <a:cubicBezTo>
                    <a:pt x="8926" y="11550"/>
                    <a:pt x="8944" y="11588"/>
                    <a:pt x="8960" y="11601"/>
                  </a:cubicBezTo>
                  <a:cubicBezTo>
                    <a:pt x="8971" y="11610"/>
                    <a:pt x="9002" y="11613"/>
                    <a:pt x="9013" y="11622"/>
                  </a:cubicBezTo>
                  <a:cubicBezTo>
                    <a:pt x="9027" y="11633"/>
                    <a:pt x="9038" y="11672"/>
                    <a:pt x="9053" y="11682"/>
                  </a:cubicBezTo>
                  <a:cubicBezTo>
                    <a:pt x="9068" y="11692"/>
                    <a:pt x="9108" y="11703"/>
                    <a:pt x="9124" y="11695"/>
                  </a:cubicBezTo>
                  <a:cubicBezTo>
                    <a:pt x="9142" y="11688"/>
                    <a:pt x="9167" y="11650"/>
                    <a:pt x="9166" y="11631"/>
                  </a:cubicBezTo>
                  <a:cubicBezTo>
                    <a:pt x="9164" y="11612"/>
                    <a:pt x="9119" y="11592"/>
                    <a:pt x="9113" y="11573"/>
                  </a:cubicBezTo>
                  <a:cubicBezTo>
                    <a:pt x="9107" y="11551"/>
                    <a:pt x="9136" y="11505"/>
                    <a:pt x="9128" y="11484"/>
                  </a:cubicBezTo>
                  <a:cubicBezTo>
                    <a:pt x="9120" y="11462"/>
                    <a:pt x="9076" y="11434"/>
                    <a:pt x="9055" y="11426"/>
                  </a:cubicBezTo>
                  <a:cubicBezTo>
                    <a:pt x="9044" y="11421"/>
                    <a:pt x="9021" y="11427"/>
                    <a:pt x="9011" y="11422"/>
                  </a:cubicBezTo>
                  <a:cubicBezTo>
                    <a:pt x="8992" y="11411"/>
                    <a:pt x="8969" y="11372"/>
                    <a:pt x="8958" y="11354"/>
                  </a:cubicBezTo>
                  <a:cubicBezTo>
                    <a:pt x="8950" y="11339"/>
                    <a:pt x="8933" y="11308"/>
                    <a:pt x="8930" y="11292"/>
                  </a:cubicBezTo>
                  <a:cubicBezTo>
                    <a:pt x="8927" y="11277"/>
                    <a:pt x="8926" y="11247"/>
                    <a:pt x="8932" y="11231"/>
                  </a:cubicBezTo>
                  <a:cubicBezTo>
                    <a:pt x="8933" y="11230"/>
                    <a:pt x="8933" y="11228"/>
                    <a:pt x="8934" y="11227"/>
                  </a:cubicBezTo>
                  <a:cubicBezTo>
                    <a:pt x="8937" y="11221"/>
                    <a:pt x="8949" y="11211"/>
                    <a:pt x="8956" y="11210"/>
                  </a:cubicBezTo>
                  <a:cubicBezTo>
                    <a:pt x="8967" y="11209"/>
                    <a:pt x="8988" y="11218"/>
                    <a:pt x="8996" y="11225"/>
                  </a:cubicBezTo>
                  <a:cubicBezTo>
                    <a:pt x="9003" y="11232"/>
                    <a:pt x="9010" y="11252"/>
                    <a:pt x="9013" y="11261"/>
                  </a:cubicBezTo>
                  <a:cubicBezTo>
                    <a:pt x="9018" y="11276"/>
                    <a:pt x="9015" y="11309"/>
                    <a:pt x="9024" y="11322"/>
                  </a:cubicBezTo>
                  <a:cubicBezTo>
                    <a:pt x="9031" y="11331"/>
                    <a:pt x="9054" y="11341"/>
                    <a:pt x="9066" y="11342"/>
                  </a:cubicBezTo>
                  <a:cubicBezTo>
                    <a:pt x="9078" y="11344"/>
                    <a:pt x="9103" y="11339"/>
                    <a:pt x="9111" y="11331"/>
                  </a:cubicBezTo>
                  <a:cubicBezTo>
                    <a:pt x="9125" y="11317"/>
                    <a:pt x="9134" y="11275"/>
                    <a:pt x="9132" y="11256"/>
                  </a:cubicBezTo>
                  <a:cubicBezTo>
                    <a:pt x="9130" y="11236"/>
                    <a:pt x="9103" y="11204"/>
                    <a:pt x="9094" y="11186"/>
                  </a:cubicBezTo>
                  <a:cubicBezTo>
                    <a:pt x="9086" y="11167"/>
                    <a:pt x="9065" y="11131"/>
                    <a:pt x="9064" y="11110"/>
                  </a:cubicBezTo>
                  <a:cubicBezTo>
                    <a:pt x="9064" y="11095"/>
                    <a:pt x="9081" y="11069"/>
                    <a:pt x="9083" y="11054"/>
                  </a:cubicBezTo>
                  <a:cubicBezTo>
                    <a:pt x="9085" y="11036"/>
                    <a:pt x="9089" y="10999"/>
                    <a:pt x="9081" y="10984"/>
                  </a:cubicBezTo>
                  <a:cubicBezTo>
                    <a:pt x="9074" y="10971"/>
                    <a:pt x="9043" y="10960"/>
                    <a:pt x="9032" y="10950"/>
                  </a:cubicBezTo>
                  <a:cubicBezTo>
                    <a:pt x="9019" y="10939"/>
                    <a:pt x="8991" y="10916"/>
                    <a:pt x="8983" y="10901"/>
                  </a:cubicBezTo>
                  <a:cubicBezTo>
                    <a:pt x="8977" y="10888"/>
                    <a:pt x="8971" y="10858"/>
                    <a:pt x="8975" y="10844"/>
                  </a:cubicBezTo>
                  <a:cubicBezTo>
                    <a:pt x="8978" y="10835"/>
                    <a:pt x="8992" y="10818"/>
                    <a:pt x="9002" y="10814"/>
                  </a:cubicBezTo>
                  <a:cubicBezTo>
                    <a:pt x="9018" y="10808"/>
                    <a:pt x="9058" y="10811"/>
                    <a:pt x="9072" y="10822"/>
                  </a:cubicBezTo>
                  <a:cubicBezTo>
                    <a:pt x="9083" y="10831"/>
                    <a:pt x="9082" y="10866"/>
                    <a:pt x="9090" y="10878"/>
                  </a:cubicBezTo>
                  <a:cubicBezTo>
                    <a:pt x="9100" y="10892"/>
                    <a:pt x="9125" y="10918"/>
                    <a:pt x="9141" y="10922"/>
                  </a:cubicBezTo>
                  <a:cubicBezTo>
                    <a:pt x="9154" y="10924"/>
                    <a:pt x="9179" y="10914"/>
                    <a:pt x="9189" y="10907"/>
                  </a:cubicBezTo>
                  <a:cubicBezTo>
                    <a:pt x="9203" y="10895"/>
                    <a:pt x="9218" y="10860"/>
                    <a:pt x="9226" y="10844"/>
                  </a:cubicBezTo>
                  <a:cubicBezTo>
                    <a:pt x="9239" y="10819"/>
                    <a:pt x="9273" y="10767"/>
                    <a:pt x="9272" y="10739"/>
                  </a:cubicBezTo>
                  <a:cubicBezTo>
                    <a:pt x="9271" y="10719"/>
                    <a:pt x="9242" y="10687"/>
                    <a:pt x="9234" y="10669"/>
                  </a:cubicBezTo>
                  <a:cubicBezTo>
                    <a:pt x="9223" y="10645"/>
                    <a:pt x="9210" y="10592"/>
                    <a:pt x="9194" y="10571"/>
                  </a:cubicBezTo>
                  <a:cubicBezTo>
                    <a:pt x="9180" y="10551"/>
                    <a:pt x="9134" y="10529"/>
                    <a:pt x="9121" y="10508"/>
                  </a:cubicBezTo>
                  <a:cubicBezTo>
                    <a:pt x="9109" y="10490"/>
                    <a:pt x="9098" y="10447"/>
                    <a:pt x="9096" y="10425"/>
                  </a:cubicBezTo>
                  <a:cubicBezTo>
                    <a:pt x="9094" y="10404"/>
                    <a:pt x="9115" y="10360"/>
                    <a:pt x="9107" y="10340"/>
                  </a:cubicBezTo>
                  <a:cubicBezTo>
                    <a:pt x="9103" y="10330"/>
                    <a:pt x="9084" y="10314"/>
                    <a:pt x="9073" y="10312"/>
                  </a:cubicBezTo>
                  <a:cubicBezTo>
                    <a:pt x="9058" y="10310"/>
                    <a:pt x="9032" y="10335"/>
                    <a:pt x="9017" y="10335"/>
                  </a:cubicBezTo>
                  <a:cubicBezTo>
                    <a:pt x="8998" y="10335"/>
                    <a:pt x="8958" y="10324"/>
                    <a:pt x="8947" y="10308"/>
                  </a:cubicBezTo>
                  <a:cubicBezTo>
                    <a:pt x="8939" y="10297"/>
                    <a:pt x="8941" y="10266"/>
                    <a:pt x="8947" y="10254"/>
                  </a:cubicBezTo>
                  <a:cubicBezTo>
                    <a:pt x="8952" y="10243"/>
                    <a:pt x="8972" y="10230"/>
                    <a:pt x="8981" y="10223"/>
                  </a:cubicBezTo>
                  <a:cubicBezTo>
                    <a:pt x="8995" y="10214"/>
                    <a:pt x="9029" y="10208"/>
                    <a:pt x="9040" y="10195"/>
                  </a:cubicBezTo>
                  <a:cubicBezTo>
                    <a:pt x="9050" y="10183"/>
                    <a:pt x="9056" y="10149"/>
                    <a:pt x="9055" y="10133"/>
                  </a:cubicBezTo>
                  <a:cubicBezTo>
                    <a:pt x="9052" y="10111"/>
                    <a:pt x="9031" y="10070"/>
                    <a:pt x="9017" y="10054"/>
                  </a:cubicBezTo>
                  <a:cubicBezTo>
                    <a:pt x="8995" y="10029"/>
                    <a:pt x="8934" y="9996"/>
                    <a:pt x="8904" y="9982"/>
                  </a:cubicBezTo>
                  <a:cubicBezTo>
                    <a:pt x="8879" y="9970"/>
                    <a:pt x="8827" y="9951"/>
                    <a:pt x="8800" y="9946"/>
                  </a:cubicBezTo>
                  <a:cubicBezTo>
                    <a:pt x="8777" y="9942"/>
                    <a:pt x="8729" y="9946"/>
                    <a:pt x="8706" y="9942"/>
                  </a:cubicBezTo>
                  <a:cubicBezTo>
                    <a:pt x="8675" y="9937"/>
                    <a:pt x="8605" y="9931"/>
                    <a:pt x="8587" y="9906"/>
                  </a:cubicBezTo>
                  <a:cubicBezTo>
                    <a:pt x="8577" y="9894"/>
                    <a:pt x="8575" y="9855"/>
                    <a:pt x="8585" y="9842"/>
                  </a:cubicBezTo>
                  <a:cubicBezTo>
                    <a:pt x="8598" y="9825"/>
                    <a:pt x="8649" y="9824"/>
                    <a:pt x="8672" y="9822"/>
                  </a:cubicBezTo>
                  <a:cubicBezTo>
                    <a:pt x="8710" y="9818"/>
                    <a:pt x="8790" y="9815"/>
                    <a:pt x="8826" y="9827"/>
                  </a:cubicBezTo>
                  <a:cubicBezTo>
                    <a:pt x="8852" y="9836"/>
                    <a:pt x="8890" y="9876"/>
                    <a:pt x="8913" y="9889"/>
                  </a:cubicBezTo>
                  <a:cubicBezTo>
                    <a:pt x="8941" y="9905"/>
                    <a:pt x="9001" y="9926"/>
                    <a:pt x="9030" y="9939"/>
                  </a:cubicBezTo>
                  <a:cubicBezTo>
                    <a:pt x="9051" y="9948"/>
                    <a:pt x="9091" y="9973"/>
                    <a:pt x="9113" y="9976"/>
                  </a:cubicBezTo>
                  <a:cubicBezTo>
                    <a:pt x="9134" y="9979"/>
                    <a:pt x="9178" y="9974"/>
                    <a:pt x="9196" y="9963"/>
                  </a:cubicBezTo>
                  <a:cubicBezTo>
                    <a:pt x="9215" y="9952"/>
                    <a:pt x="9234" y="9908"/>
                    <a:pt x="9251" y="9893"/>
                  </a:cubicBezTo>
                  <a:cubicBezTo>
                    <a:pt x="9265" y="9881"/>
                    <a:pt x="9299" y="9866"/>
                    <a:pt x="9315" y="9857"/>
                  </a:cubicBezTo>
                  <a:cubicBezTo>
                    <a:pt x="9330" y="9849"/>
                    <a:pt x="9364" y="9839"/>
                    <a:pt x="9374" y="9825"/>
                  </a:cubicBezTo>
                  <a:cubicBezTo>
                    <a:pt x="9380" y="9815"/>
                    <a:pt x="9381" y="9790"/>
                    <a:pt x="9379" y="9778"/>
                  </a:cubicBezTo>
                  <a:cubicBezTo>
                    <a:pt x="9377" y="9762"/>
                    <a:pt x="9366" y="9728"/>
                    <a:pt x="9355" y="9716"/>
                  </a:cubicBezTo>
                  <a:cubicBezTo>
                    <a:pt x="9343" y="9703"/>
                    <a:pt x="9304" y="9697"/>
                    <a:pt x="9292" y="9684"/>
                  </a:cubicBezTo>
                  <a:cubicBezTo>
                    <a:pt x="9282" y="9672"/>
                    <a:pt x="9280" y="9638"/>
                    <a:pt x="9270" y="9627"/>
                  </a:cubicBezTo>
                  <a:cubicBezTo>
                    <a:pt x="9257" y="9613"/>
                    <a:pt x="9216" y="9606"/>
                    <a:pt x="9200" y="9595"/>
                  </a:cubicBezTo>
                  <a:cubicBezTo>
                    <a:pt x="9186" y="9586"/>
                    <a:pt x="9160" y="9563"/>
                    <a:pt x="9153" y="9548"/>
                  </a:cubicBezTo>
                  <a:cubicBezTo>
                    <a:pt x="9143" y="9528"/>
                    <a:pt x="9151" y="9480"/>
                    <a:pt x="9139" y="9461"/>
                  </a:cubicBezTo>
                  <a:cubicBezTo>
                    <a:pt x="9128" y="9442"/>
                    <a:pt x="9090" y="9417"/>
                    <a:pt x="9070" y="9408"/>
                  </a:cubicBezTo>
                  <a:cubicBezTo>
                    <a:pt x="9036" y="9394"/>
                    <a:pt x="8960" y="9393"/>
                    <a:pt x="8924" y="9386"/>
                  </a:cubicBezTo>
                  <a:cubicBezTo>
                    <a:pt x="8889" y="9379"/>
                    <a:pt x="8821" y="9355"/>
                    <a:pt x="8785" y="9352"/>
                  </a:cubicBezTo>
                  <a:cubicBezTo>
                    <a:pt x="8760" y="9349"/>
                    <a:pt x="8711" y="9356"/>
                    <a:pt x="8687" y="9357"/>
                  </a:cubicBezTo>
                  <a:cubicBezTo>
                    <a:pt x="8664" y="9358"/>
                    <a:pt x="8619" y="9352"/>
                    <a:pt x="8598" y="9359"/>
                  </a:cubicBezTo>
                  <a:cubicBezTo>
                    <a:pt x="8582" y="9365"/>
                    <a:pt x="8558" y="9390"/>
                    <a:pt x="8543" y="9399"/>
                  </a:cubicBezTo>
                  <a:cubicBezTo>
                    <a:pt x="8531" y="9406"/>
                    <a:pt x="8504" y="9424"/>
                    <a:pt x="8490" y="9421"/>
                  </a:cubicBezTo>
                  <a:cubicBezTo>
                    <a:pt x="8469" y="9417"/>
                    <a:pt x="8451" y="9366"/>
                    <a:pt x="8430" y="9361"/>
                  </a:cubicBezTo>
                  <a:cubicBezTo>
                    <a:pt x="8403" y="9355"/>
                    <a:pt x="8354" y="9401"/>
                    <a:pt x="8326" y="9401"/>
                  </a:cubicBezTo>
                  <a:cubicBezTo>
                    <a:pt x="8313" y="9400"/>
                    <a:pt x="8290" y="9380"/>
                    <a:pt x="8277" y="9380"/>
                  </a:cubicBezTo>
                  <a:cubicBezTo>
                    <a:pt x="8262" y="9380"/>
                    <a:pt x="8235" y="9410"/>
                    <a:pt x="8221" y="9404"/>
                  </a:cubicBezTo>
                  <a:cubicBezTo>
                    <a:pt x="8207" y="9399"/>
                    <a:pt x="8193" y="9366"/>
                    <a:pt x="8196" y="9352"/>
                  </a:cubicBezTo>
                  <a:cubicBezTo>
                    <a:pt x="8201" y="9330"/>
                    <a:pt x="8245" y="9308"/>
                    <a:pt x="8264" y="9297"/>
                  </a:cubicBezTo>
                  <a:cubicBezTo>
                    <a:pt x="8280" y="9288"/>
                    <a:pt x="8317" y="9280"/>
                    <a:pt x="8334" y="9272"/>
                  </a:cubicBezTo>
                  <a:cubicBezTo>
                    <a:pt x="8359" y="9262"/>
                    <a:pt x="8407" y="9229"/>
                    <a:pt x="8434" y="9223"/>
                  </a:cubicBezTo>
                  <a:cubicBezTo>
                    <a:pt x="8457" y="9218"/>
                    <a:pt x="8506" y="9223"/>
                    <a:pt x="8530" y="9225"/>
                  </a:cubicBezTo>
                  <a:cubicBezTo>
                    <a:pt x="8570" y="9229"/>
                    <a:pt x="8650" y="9247"/>
                    <a:pt x="8690" y="9250"/>
                  </a:cubicBezTo>
                  <a:cubicBezTo>
                    <a:pt x="8718" y="9252"/>
                    <a:pt x="8773" y="9244"/>
                    <a:pt x="8800" y="9250"/>
                  </a:cubicBezTo>
                  <a:cubicBezTo>
                    <a:pt x="8818" y="9254"/>
                    <a:pt x="8850" y="9275"/>
                    <a:pt x="8868" y="9280"/>
                  </a:cubicBezTo>
                  <a:cubicBezTo>
                    <a:pt x="8891" y="9287"/>
                    <a:pt x="8941" y="9287"/>
                    <a:pt x="8964" y="9293"/>
                  </a:cubicBezTo>
                  <a:cubicBezTo>
                    <a:pt x="8984" y="9298"/>
                    <a:pt x="9021" y="9319"/>
                    <a:pt x="9041" y="9323"/>
                  </a:cubicBezTo>
                  <a:cubicBezTo>
                    <a:pt x="9068" y="9329"/>
                    <a:pt x="9124" y="9321"/>
                    <a:pt x="9152" y="9325"/>
                  </a:cubicBezTo>
                  <a:cubicBezTo>
                    <a:pt x="9153" y="9325"/>
                    <a:pt x="9154" y="9325"/>
                    <a:pt x="9155" y="9325"/>
                  </a:cubicBezTo>
                  <a:cubicBezTo>
                    <a:pt x="9180" y="9330"/>
                    <a:pt x="9226" y="9354"/>
                    <a:pt x="9251" y="9359"/>
                  </a:cubicBezTo>
                  <a:cubicBezTo>
                    <a:pt x="9286" y="9366"/>
                    <a:pt x="9359" y="9373"/>
                    <a:pt x="9394" y="9369"/>
                  </a:cubicBezTo>
                  <a:cubicBezTo>
                    <a:pt x="9416" y="9366"/>
                    <a:pt x="9462" y="9358"/>
                    <a:pt x="9479" y="9344"/>
                  </a:cubicBezTo>
                  <a:cubicBezTo>
                    <a:pt x="9488" y="9337"/>
                    <a:pt x="9505" y="9314"/>
                    <a:pt x="9502" y="9303"/>
                  </a:cubicBezTo>
                  <a:cubicBezTo>
                    <a:pt x="9499" y="9292"/>
                    <a:pt x="9468" y="9289"/>
                    <a:pt x="9466" y="9278"/>
                  </a:cubicBezTo>
                  <a:cubicBezTo>
                    <a:pt x="9464" y="9267"/>
                    <a:pt x="9481" y="9248"/>
                    <a:pt x="9490" y="9242"/>
                  </a:cubicBezTo>
                  <a:cubicBezTo>
                    <a:pt x="9506" y="9233"/>
                    <a:pt x="9544" y="9229"/>
                    <a:pt x="9562" y="9233"/>
                  </a:cubicBezTo>
                  <a:cubicBezTo>
                    <a:pt x="9581" y="9236"/>
                    <a:pt x="9609" y="9269"/>
                    <a:pt x="9628" y="9271"/>
                  </a:cubicBezTo>
                  <a:cubicBezTo>
                    <a:pt x="9647" y="9272"/>
                    <a:pt x="9684" y="9256"/>
                    <a:pt x="9696" y="9242"/>
                  </a:cubicBezTo>
                  <a:cubicBezTo>
                    <a:pt x="9708" y="9228"/>
                    <a:pt x="9718" y="9186"/>
                    <a:pt x="9711" y="9169"/>
                  </a:cubicBezTo>
                  <a:cubicBezTo>
                    <a:pt x="9705" y="9150"/>
                    <a:pt x="9663" y="9132"/>
                    <a:pt x="9649" y="9118"/>
                  </a:cubicBezTo>
                  <a:cubicBezTo>
                    <a:pt x="9637" y="9106"/>
                    <a:pt x="9611" y="9084"/>
                    <a:pt x="9606" y="9069"/>
                  </a:cubicBezTo>
                  <a:cubicBezTo>
                    <a:pt x="9600" y="9052"/>
                    <a:pt x="9601" y="9011"/>
                    <a:pt x="9611" y="8997"/>
                  </a:cubicBezTo>
                  <a:cubicBezTo>
                    <a:pt x="9624" y="8980"/>
                    <a:pt x="9669" y="8964"/>
                    <a:pt x="9691" y="8965"/>
                  </a:cubicBezTo>
                  <a:cubicBezTo>
                    <a:pt x="9706" y="8965"/>
                    <a:pt x="9733" y="8987"/>
                    <a:pt x="9747" y="8993"/>
                  </a:cubicBezTo>
                  <a:cubicBezTo>
                    <a:pt x="9766" y="9001"/>
                    <a:pt x="9806" y="9017"/>
                    <a:pt x="9826" y="9020"/>
                  </a:cubicBezTo>
                  <a:cubicBezTo>
                    <a:pt x="9868" y="9024"/>
                    <a:pt x="9955" y="9017"/>
                    <a:pt x="9994" y="9001"/>
                  </a:cubicBezTo>
                  <a:cubicBezTo>
                    <a:pt x="10024" y="8988"/>
                    <a:pt x="10089" y="8951"/>
                    <a:pt x="10096" y="8920"/>
                  </a:cubicBezTo>
                  <a:cubicBezTo>
                    <a:pt x="10101" y="8899"/>
                    <a:pt x="10059" y="8865"/>
                    <a:pt x="10059" y="8844"/>
                  </a:cubicBezTo>
                  <a:cubicBezTo>
                    <a:pt x="10059" y="8827"/>
                    <a:pt x="10074" y="8792"/>
                    <a:pt x="10089" y="8784"/>
                  </a:cubicBezTo>
                  <a:cubicBezTo>
                    <a:pt x="10111" y="8772"/>
                    <a:pt x="10164" y="8800"/>
                    <a:pt x="10189" y="8795"/>
                  </a:cubicBezTo>
                  <a:cubicBezTo>
                    <a:pt x="10210" y="8791"/>
                    <a:pt x="10253" y="8769"/>
                    <a:pt x="10266" y="8752"/>
                  </a:cubicBezTo>
                  <a:cubicBezTo>
                    <a:pt x="10277" y="8737"/>
                    <a:pt x="10287" y="8698"/>
                    <a:pt x="10285" y="8680"/>
                  </a:cubicBezTo>
                  <a:cubicBezTo>
                    <a:pt x="10283" y="8662"/>
                    <a:pt x="10255" y="8635"/>
                    <a:pt x="10251" y="8618"/>
                  </a:cubicBezTo>
                  <a:cubicBezTo>
                    <a:pt x="10246" y="8595"/>
                    <a:pt x="10233" y="8533"/>
                    <a:pt x="10255" y="8525"/>
                  </a:cubicBezTo>
                  <a:cubicBezTo>
                    <a:pt x="10265" y="8521"/>
                    <a:pt x="10276" y="8552"/>
                    <a:pt x="10285" y="8557"/>
                  </a:cubicBezTo>
                  <a:cubicBezTo>
                    <a:pt x="10299" y="8566"/>
                    <a:pt x="10333" y="8574"/>
                    <a:pt x="10349" y="8574"/>
                  </a:cubicBezTo>
                  <a:cubicBezTo>
                    <a:pt x="10366" y="8574"/>
                    <a:pt x="10401" y="8568"/>
                    <a:pt x="10413" y="8557"/>
                  </a:cubicBezTo>
                  <a:cubicBezTo>
                    <a:pt x="10425" y="8548"/>
                    <a:pt x="10431" y="8516"/>
                    <a:pt x="10438" y="8502"/>
                  </a:cubicBezTo>
                  <a:cubicBezTo>
                    <a:pt x="10446" y="8486"/>
                    <a:pt x="10470" y="8457"/>
                    <a:pt x="10476" y="8440"/>
                  </a:cubicBezTo>
                  <a:cubicBezTo>
                    <a:pt x="10486" y="8411"/>
                    <a:pt x="10492" y="8350"/>
                    <a:pt x="10491" y="8319"/>
                  </a:cubicBezTo>
                  <a:cubicBezTo>
                    <a:pt x="10490" y="8295"/>
                    <a:pt x="10474" y="8249"/>
                    <a:pt x="10472" y="8225"/>
                  </a:cubicBezTo>
                  <a:cubicBezTo>
                    <a:pt x="10472" y="8224"/>
                    <a:pt x="10472" y="8222"/>
                    <a:pt x="10472" y="8220"/>
                  </a:cubicBezTo>
                  <a:cubicBezTo>
                    <a:pt x="10472" y="8209"/>
                    <a:pt x="10475" y="8192"/>
                    <a:pt x="10474" y="8184"/>
                  </a:cubicBezTo>
                  <a:cubicBezTo>
                    <a:pt x="10471" y="8168"/>
                    <a:pt x="10455" y="8140"/>
                    <a:pt x="10451" y="8125"/>
                  </a:cubicBezTo>
                  <a:cubicBezTo>
                    <a:pt x="10445" y="8104"/>
                    <a:pt x="10434" y="8061"/>
                    <a:pt x="10438" y="8040"/>
                  </a:cubicBezTo>
                  <a:cubicBezTo>
                    <a:pt x="10441" y="8025"/>
                    <a:pt x="10465" y="8001"/>
                    <a:pt x="10468" y="7985"/>
                  </a:cubicBezTo>
                  <a:cubicBezTo>
                    <a:pt x="10473" y="7961"/>
                    <a:pt x="10453" y="7909"/>
                    <a:pt x="10460" y="7885"/>
                  </a:cubicBezTo>
                  <a:cubicBezTo>
                    <a:pt x="10469" y="7857"/>
                    <a:pt x="10524" y="7819"/>
                    <a:pt x="10536" y="7791"/>
                  </a:cubicBezTo>
                  <a:cubicBezTo>
                    <a:pt x="10543" y="7775"/>
                    <a:pt x="10530" y="7730"/>
                    <a:pt x="10545" y="7723"/>
                  </a:cubicBezTo>
                  <a:cubicBezTo>
                    <a:pt x="10557" y="7718"/>
                    <a:pt x="10578" y="7742"/>
                    <a:pt x="10585" y="7751"/>
                  </a:cubicBezTo>
                  <a:cubicBezTo>
                    <a:pt x="10595" y="7764"/>
                    <a:pt x="10595" y="7800"/>
                    <a:pt x="10606" y="7812"/>
                  </a:cubicBezTo>
                  <a:cubicBezTo>
                    <a:pt x="10619" y="7827"/>
                    <a:pt x="10661" y="7839"/>
                    <a:pt x="10679" y="7848"/>
                  </a:cubicBezTo>
                  <a:cubicBezTo>
                    <a:pt x="10691" y="7853"/>
                    <a:pt x="10718" y="7857"/>
                    <a:pt x="10727" y="7867"/>
                  </a:cubicBezTo>
                  <a:cubicBezTo>
                    <a:pt x="10740" y="7881"/>
                    <a:pt x="10748" y="7922"/>
                    <a:pt x="10751" y="7942"/>
                  </a:cubicBezTo>
                  <a:cubicBezTo>
                    <a:pt x="10756" y="7969"/>
                    <a:pt x="10758" y="8023"/>
                    <a:pt x="10753" y="8050"/>
                  </a:cubicBezTo>
                  <a:cubicBezTo>
                    <a:pt x="10750" y="8069"/>
                    <a:pt x="10728" y="8102"/>
                    <a:pt x="10725" y="8121"/>
                  </a:cubicBezTo>
                  <a:cubicBezTo>
                    <a:pt x="10721" y="8142"/>
                    <a:pt x="10734" y="8185"/>
                    <a:pt x="10730" y="8206"/>
                  </a:cubicBezTo>
                  <a:cubicBezTo>
                    <a:pt x="10728" y="8222"/>
                    <a:pt x="10710" y="8251"/>
                    <a:pt x="10706" y="8267"/>
                  </a:cubicBezTo>
                  <a:cubicBezTo>
                    <a:pt x="10701" y="8284"/>
                    <a:pt x="10694" y="8322"/>
                    <a:pt x="10696" y="8340"/>
                  </a:cubicBezTo>
                  <a:cubicBezTo>
                    <a:pt x="10699" y="8360"/>
                    <a:pt x="10713" y="8401"/>
                    <a:pt x="10727" y="8416"/>
                  </a:cubicBezTo>
                  <a:cubicBezTo>
                    <a:pt x="10736" y="8426"/>
                    <a:pt x="10763" y="8441"/>
                    <a:pt x="10777" y="8440"/>
                  </a:cubicBezTo>
                  <a:cubicBezTo>
                    <a:pt x="10791" y="8439"/>
                    <a:pt x="10808" y="8411"/>
                    <a:pt x="10821" y="8410"/>
                  </a:cubicBezTo>
                  <a:cubicBezTo>
                    <a:pt x="10836" y="8409"/>
                    <a:pt x="10859" y="8435"/>
                    <a:pt x="10874" y="8438"/>
                  </a:cubicBezTo>
                  <a:cubicBezTo>
                    <a:pt x="10891" y="8443"/>
                    <a:pt x="10927" y="8442"/>
                    <a:pt x="10944" y="8438"/>
                  </a:cubicBezTo>
                  <a:cubicBezTo>
                    <a:pt x="10968" y="8432"/>
                    <a:pt x="11020" y="8412"/>
                    <a:pt x="11034" y="8391"/>
                  </a:cubicBezTo>
                  <a:cubicBezTo>
                    <a:pt x="11052" y="8365"/>
                    <a:pt x="11040" y="8297"/>
                    <a:pt x="11049" y="8267"/>
                  </a:cubicBezTo>
                  <a:cubicBezTo>
                    <a:pt x="11054" y="8249"/>
                    <a:pt x="11076" y="8218"/>
                    <a:pt x="11081" y="8201"/>
                  </a:cubicBezTo>
                  <a:cubicBezTo>
                    <a:pt x="11087" y="8180"/>
                    <a:pt x="11085" y="8135"/>
                    <a:pt x="11091" y="8114"/>
                  </a:cubicBezTo>
                  <a:cubicBezTo>
                    <a:pt x="11097" y="8092"/>
                    <a:pt x="11118" y="8051"/>
                    <a:pt x="11128" y="8031"/>
                  </a:cubicBezTo>
                  <a:cubicBezTo>
                    <a:pt x="11140" y="8009"/>
                    <a:pt x="11161" y="7964"/>
                    <a:pt x="11179" y="7948"/>
                  </a:cubicBezTo>
                  <a:cubicBezTo>
                    <a:pt x="11191" y="7937"/>
                    <a:pt x="11224" y="7928"/>
                    <a:pt x="11238" y="7919"/>
                  </a:cubicBezTo>
                  <a:cubicBezTo>
                    <a:pt x="11256" y="7908"/>
                    <a:pt x="11285" y="7875"/>
                    <a:pt x="11304" y="7865"/>
                  </a:cubicBezTo>
                  <a:cubicBezTo>
                    <a:pt x="11333" y="7849"/>
                    <a:pt x="11402" y="7841"/>
                    <a:pt x="11432" y="7827"/>
                  </a:cubicBezTo>
                  <a:cubicBezTo>
                    <a:pt x="11458" y="7815"/>
                    <a:pt x="11499" y="7774"/>
                    <a:pt x="11525" y="7763"/>
                  </a:cubicBezTo>
                  <a:cubicBezTo>
                    <a:pt x="11546" y="7753"/>
                    <a:pt x="11594" y="7751"/>
                    <a:pt x="11615" y="7742"/>
                  </a:cubicBezTo>
                  <a:cubicBezTo>
                    <a:pt x="11638" y="7733"/>
                    <a:pt x="11680" y="7707"/>
                    <a:pt x="11698" y="7691"/>
                  </a:cubicBezTo>
                  <a:cubicBezTo>
                    <a:pt x="11710" y="7681"/>
                    <a:pt x="11736" y="7661"/>
                    <a:pt x="11738" y="7646"/>
                  </a:cubicBezTo>
                  <a:cubicBezTo>
                    <a:pt x="11742" y="7620"/>
                    <a:pt x="11711" y="7570"/>
                    <a:pt x="11693" y="7551"/>
                  </a:cubicBezTo>
                  <a:cubicBezTo>
                    <a:pt x="11677" y="7536"/>
                    <a:pt x="11635" y="7520"/>
                    <a:pt x="11615" y="7510"/>
                  </a:cubicBezTo>
                  <a:cubicBezTo>
                    <a:pt x="11605" y="7505"/>
                    <a:pt x="11582" y="7498"/>
                    <a:pt x="11574" y="7489"/>
                  </a:cubicBezTo>
                  <a:cubicBezTo>
                    <a:pt x="11558" y="7472"/>
                    <a:pt x="11546" y="7425"/>
                    <a:pt x="11542" y="7402"/>
                  </a:cubicBezTo>
                  <a:cubicBezTo>
                    <a:pt x="11537" y="7374"/>
                    <a:pt x="11538" y="7316"/>
                    <a:pt x="11542" y="7287"/>
                  </a:cubicBezTo>
                  <a:cubicBezTo>
                    <a:pt x="11544" y="7265"/>
                    <a:pt x="11546" y="7214"/>
                    <a:pt x="11562" y="7199"/>
                  </a:cubicBezTo>
                  <a:cubicBezTo>
                    <a:pt x="11580" y="7181"/>
                    <a:pt x="11636" y="7181"/>
                    <a:pt x="11661" y="7180"/>
                  </a:cubicBezTo>
                  <a:cubicBezTo>
                    <a:pt x="11676" y="7179"/>
                    <a:pt x="11707" y="7185"/>
                    <a:pt x="11723" y="7185"/>
                  </a:cubicBezTo>
                  <a:cubicBezTo>
                    <a:pt x="11758" y="7186"/>
                    <a:pt x="11828" y="7177"/>
                    <a:pt x="11862" y="7176"/>
                  </a:cubicBezTo>
                  <a:cubicBezTo>
                    <a:pt x="11884" y="7175"/>
                    <a:pt x="11929" y="7183"/>
                    <a:pt x="11949" y="7174"/>
                  </a:cubicBezTo>
                  <a:cubicBezTo>
                    <a:pt x="11962" y="7168"/>
                    <a:pt x="11975" y="7141"/>
                    <a:pt x="11987" y="7134"/>
                  </a:cubicBezTo>
                  <a:cubicBezTo>
                    <a:pt x="12002" y="7126"/>
                    <a:pt x="12043" y="7134"/>
                    <a:pt x="12053" y="7121"/>
                  </a:cubicBezTo>
                  <a:cubicBezTo>
                    <a:pt x="12070" y="7101"/>
                    <a:pt x="12063" y="7039"/>
                    <a:pt x="12051" y="7016"/>
                  </a:cubicBezTo>
                  <a:cubicBezTo>
                    <a:pt x="12037" y="6987"/>
                    <a:pt x="11971" y="6963"/>
                    <a:pt x="11951" y="6938"/>
                  </a:cubicBezTo>
                  <a:cubicBezTo>
                    <a:pt x="11937" y="6919"/>
                    <a:pt x="11930" y="6868"/>
                    <a:pt x="11913" y="6851"/>
                  </a:cubicBezTo>
                  <a:cubicBezTo>
                    <a:pt x="11903" y="6840"/>
                    <a:pt x="11872" y="6820"/>
                    <a:pt x="11857" y="6825"/>
                  </a:cubicBezTo>
                  <a:cubicBezTo>
                    <a:pt x="11838" y="6831"/>
                    <a:pt x="11820" y="6873"/>
                    <a:pt x="11819" y="6893"/>
                  </a:cubicBezTo>
                  <a:cubicBezTo>
                    <a:pt x="11818" y="6910"/>
                    <a:pt x="11845" y="6938"/>
                    <a:pt x="11846" y="6955"/>
                  </a:cubicBezTo>
                  <a:cubicBezTo>
                    <a:pt x="11847" y="6975"/>
                    <a:pt x="11841" y="7024"/>
                    <a:pt x="11823" y="7032"/>
                  </a:cubicBezTo>
                  <a:cubicBezTo>
                    <a:pt x="11808" y="7040"/>
                    <a:pt x="11774" y="7019"/>
                    <a:pt x="11763" y="7008"/>
                  </a:cubicBezTo>
                  <a:cubicBezTo>
                    <a:pt x="11749" y="6994"/>
                    <a:pt x="11749" y="6946"/>
                    <a:pt x="11732" y="6936"/>
                  </a:cubicBezTo>
                  <a:cubicBezTo>
                    <a:pt x="11721" y="6930"/>
                    <a:pt x="11694" y="6937"/>
                    <a:pt x="11681" y="6940"/>
                  </a:cubicBezTo>
                  <a:cubicBezTo>
                    <a:pt x="11664" y="6944"/>
                    <a:pt x="11632" y="6957"/>
                    <a:pt x="11617" y="6966"/>
                  </a:cubicBezTo>
                  <a:cubicBezTo>
                    <a:pt x="11599" y="6977"/>
                    <a:pt x="11570" y="7009"/>
                    <a:pt x="11553" y="7021"/>
                  </a:cubicBezTo>
                  <a:cubicBezTo>
                    <a:pt x="11534" y="7035"/>
                    <a:pt x="11488" y="7051"/>
                    <a:pt x="11470" y="7066"/>
                  </a:cubicBezTo>
                  <a:cubicBezTo>
                    <a:pt x="11454" y="7080"/>
                    <a:pt x="11435" y="7120"/>
                    <a:pt x="11417" y="7132"/>
                  </a:cubicBezTo>
                  <a:cubicBezTo>
                    <a:pt x="11405" y="7141"/>
                    <a:pt x="11375" y="7149"/>
                    <a:pt x="11361" y="7151"/>
                  </a:cubicBezTo>
                  <a:cubicBezTo>
                    <a:pt x="11339" y="7155"/>
                    <a:pt x="11295" y="7152"/>
                    <a:pt x="11274" y="7155"/>
                  </a:cubicBezTo>
                  <a:cubicBezTo>
                    <a:pt x="11252" y="7158"/>
                    <a:pt x="11211" y="7175"/>
                    <a:pt x="11189" y="7178"/>
                  </a:cubicBezTo>
                  <a:cubicBezTo>
                    <a:pt x="11174" y="7180"/>
                    <a:pt x="11144" y="7178"/>
                    <a:pt x="11128" y="7178"/>
                  </a:cubicBezTo>
                  <a:cubicBezTo>
                    <a:pt x="11110" y="7177"/>
                    <a:pt x="11073" y="7169"/>
                    <a:pt x="11055" y="7172"/>
                  </a:cubicBezTo>
                  <a:cubicBezTo>
                    <a:pt x="11027" y="7176"/>
                    <a:pt x="10975" y="7199"/>
                    <a:pt x="10951" y="7214"/>
                  </a:cubicBezTo>
                  <a:cubicBezTo>
                    <a:pt x="10935" y="7224"/>
                    <a:pt x="10907" y="7251"/>
                    <a:pt x="10894" y="7266"/>
                  </a:cubicBezTo>
                  <a:cubicBezTo>
                    <a:pt x="10885" y="7279"/>
                    <a:pt x="10874" y="7310"/>
                    <a:pt x="10862" y="7321"/>
                  </a:cubicBezTo>
                  <a:cubicBezTo>
                    <a:pt x="10841" y="7341"/>
                    <a:pt x="10785" y="7367"/>
                    <a:pt x="10757" y="7374"/>
                  </a:cubicBezTo>
                  <a:cubicBezTo>
                    <a:pt x="10734" y="7380"/>
                    <a:pt x="10687" y="7381"/>
                    <a:pt x="10664" y="7376"/>
                  </a:cubicBezTo>
                  <a:cubicBezTo>
                    <a:pt x="10644" y="7371"/>
                    <a:pt x="10608" y="7350"/>
                    <a:pt x="10593" y="7336"/>
                  </a:cubicBezTo>
                  <a:cubicBezTo>
                    <a:pt x="10581" y="7326"/>
                    <a:pt x="10571" y="7296"/>
                    <a:pt x="10559" y="7287"/>
                  </a:cubicBezTo>
                  <a:cubicBezTo>
                    <a:pt x="10549" y="7280"/>
                    <a:pt x="10525" y="7270"/>
                    <a:pt x="10513" y="7272"/>
                  </a:cubicBezTo>
                  <a:cubicBezTo>
                    <a:pt x="10501" y="7274"/>
                    <a:pt x="10480" y="7293"/>
                    <a:pt x="10472" y="7302"/>
                  </a:cubicBezTo>
                  <a:cubicBezTo>
                    <a:pt x="10459" y="7317"/>
                    <a:pt x="10452" y="7359"/>
                    <a:pt x="10438" y="7372"/>
                  </a:cubicBezTo>
                  <a:cubicBezTo>
                    <a:pt x="10429" y="7380"/>
                    <a:pt x="10404" y="7390"/>
                    <a:pt x="10393" y="7387"/>
                  </a:cubicBezTo>
                  <a:cubicBezTo>
                    <a:pt x="10377" y="7383"/>
                    <a:pt x="10360" y="7351"/>
                    <a:pt x="10349" y="7340"/>
                  </a:cubicBezTo>
                  <a:cubicBezTo>
                    <a:pt x="10334" y="7325"/>
                    <a:pt x="10301" y="7296"/>
                    <a:pt x="10285" y="7282"/>
                  </a:cubicBezTo>
                  <a:cubicBezTo>
                    <a:pt x="10272" y="7269"/>
                    <a:pt x="10248" y="7239"/>
                    <a:pt x="10232" y="7231"/>
                  </a:cubicBezTo>
                  <a:cubicBezTo>
                    <a:pt x="10218" y="7223"/>
                    <a:pt x="10184" y="7218"/>
                    <a:pt x="10168" y="7216"/>
                  </a:cubicBezTo>
                  <a:cubicBezTo>
                    <a:pt x="10144" y="7213"/>
                    <a:pt x="10092" y="7200"/>
                    <a:pt x="10072" y="7214"/>
                  </a:cubicBezTo>
                  <a:cubicBezTo>
                    <a:pt x="10061" y="7220"/>
                    <a:pt x="10051" y="7247"/>
                    <a:pt x="10053" y="7259"/>
                  </a:cubicBezTo>
                  <a:cubicBezTo>
                    <a:pt x="10055" y="7276"/>
                    <a:pt x="10090" y="7296"/>
                    <a:pt x="10094" y="7312"/>
                  </a:cubicBezTo>
                  <a:cubicBezTo>
                    <a:pt x="10098" y="7323"/>
                    <a:pt x="10097" y="7348"/>
                    <a:pt x="10091" y="7357"/>
                  </a:cubicBezTo>
                  <a:cubicBezTo>
                    <a:pt x="10082" y="7370"/>
                    <a:pt x="10049" y="7379"/>
                    <a:pt x="10034" y="7382"/>
                  </a:cubicBezTo>
                  <a:cubicBezTo>
                    <a:pt x="10012" y="7385"/>
                    <a:pt x="9966" y="7383"/>
                    <a:pt x="9945" y="7376"/>
                  </a:cubicBezTo>
                  <a:cubicBezTo>
                    <a:pt x="9935" y="7372"/>
                    <a:pt x="9918" y="7364"/>
                    <a:pt x="9904" y="7355"/>
                  </a:cubicBezTo>
                  <a:cubicBezTo>
                    <a:pt x="9897" y="7349"/>
                    <a:pt x="9890" y="7344"/>
                    <a:pt x="9887" y="7338"/>
                  </a:cubicBezTo>
                  <a:cubicBezTo>
                    <a:pt x="9877" y="7322"/>
                    <a:pt x="9874" y="7281"/>
                    <a:pt x="9877" y="7263"/>
                  </a:cubicBezTo>
                  <a:cubicBezTo>
                    <a:pt x="9880" y="7247"/>
                    <a:pt x="9896" y="7219"/>
                    <a:pt x="9906" y="7206"/>
                  </a:cubicBezTo>
                  <a:cubicBezTo>
                    <a:pt x="9917" y="7190"/>
                    <a:pt x="9955" y="7170"/>
                    <a:pt x="9962" y="7151"/>
                  </a:cubicBezTo>
                  <a:cubicBezTo>
                    <a:pt x="9967" y="7138"/>
                    <a:pt x="9963" y="7106"/>
                    <a:pt x="9957" y="7093"/>
                  </a:cubicBezTo>
                  <a:cubicBezTo>
                    <a:pt x="9949" y="7078"/>
                    <a:pt x="9922" y="7056"/>
                    <a:pt x="9908" y="7048"/>
                  </a:cubicBezTo>
                  <a:cubicBezTo>
                    <a:pt x="9896" y="7041"/>
                    <a:pt x="9871" y="7035"/>
                    <a:pt x="9858" y="7034"/>
                  </a:cubicBezTo>
                  <a:cubicBezTo>
                    <a:pt x="9834" y="7034"/>
                    <a:pt x="9788" y="7054"/>
                    <a:pt x="9764" y="7055"/>
                  </a:cubicBezTo>
                  <a:cubicBezTo>
                    <a:pt x="9727" y="7057"/>
                    <a:pt x="9652" y="7046"/>
                    <a:pt x="9617" y="7034"/>
                  </a:cubicBezTo>
                  <a:cubicBezTo>
                    <a:pt x="9594" y="7027"/>
                    <a:pt x="9554" y="7001"/>
                    <a:pt x="9534" y="6987"/>
                  </a:cubicBezTo>
                  <a:cubicBezTo>
                    <a:pt x="9507" y="6969"/>
                    <a:pt x="9455" y="6929"/>
                    <a:pt x="9432" y="6906"/>
                  </a:cubicBezTo>
                  <a:cubicBezTo>
                    <a:pt x="9409" y="6882"/>
                    <a:pt x="9373" y="6826"/>
                    <a:pt x="9353" y="6800"/>
                  </a:cubicBezTo>
                  <a:cubicBezTo>
                    <a:pt x="9331" y="6774"/>
                    <a:pt x="9295" y="6712"/>
                    <a:pt x="9264" y="6697"/>
                  </a:cubicBezTo>
                  <a:cubicBezTo>
                    <a:pt x="9251" y="6690"/>
                    <a:pt x="9220" y="6691"/>
                    <a:pt x="9206" y="6693"/>
                  </a:cubicBezTo>
                  <a:cubicBezTo>
                    <a:pt x="9184" y="6696"/>
                    <a:pt x="9140" y="6706"/>
                    <a:pt x="9124" y="6721"/>
                  </a:cubicBezTo>
                  <a:cubicBezTo>
                    <a:pt x="9112" y="6733"/>
                    <a:pt x="9097" y="6769"/>
                    <a:pt x="9102" y="6785"/>
                  </a:cubicBezTo>
                  <a:cubicBezTo>
                    <a:pt x="9108" y="6806"/>
                    <a:pt x="9152" y="6827"/>
                    <a:pt x="9170" y="6840"/>
                  </a:cubicBezTo>
                  <a:cubicBezTo>
                    <a:pt x="9186" y="6852"/>
                    <a:pt x="9221" y="6875"/>
                    <a:pt x="9238" y="6887"/>
                  </a:cubicBezTo>
                  <a:cubicBezTo>
                    <a:pt x="9249" y="6896"/>
                    <a:pt x="9279" y="6911"/>
                    <a:pt x="9283" y="6925"/>
                  </a:cubicBezTo>
                  <a:cubicBezTo>
                    <a:pt x="9287" y="6939"/>
                    <a:pt x="9273" y="6971"/>
                    <a:pt x="9262" y="6982"/>
                  </a:cubicBezTo>
                  <a:cubicBezTo>
                    <a:pt x="9253" y="6991"/>
                    <a:pt x="9225" y="7004"/>
                    <a:pt x="9211" y="7002"/>
                  </a:cubicBezTo>
                  <a:cubicBezTo>
                    <a:pt x="9197" y="7000"/>
                    <a:pt x="9176" y="6979"/>
                    <a:pt x="9166" y="6968"/>
                  </a:cubicBezTo>
                  <a:cubicBezTo>
                    <a:pt x="9153" y="6955"/>
                    <a:pt x="9137" y="6922"/>
                    <a:pt x="9124" y="6908"/>
                  </a:cubicBezTo>
                  <a:cubicBezTo>
                    <a:pt x="9113" y="6895"/>
                    <a:pt x="9086" y="6872"/>
                    <a:pt x="9072" y="6863"/>
                  </a:cubicBezTo>
                  <a:cubicBezTo>
                    <a:pt x="9052" y="6850"/>
                    <a:pt x="9009" y="6832"/>
                    <a:pt x="8989" y="6819"/>
                  </a:cubicBezTo>
                  <a:cubicBezTo>
                    <a:pt x="8973" y="6809"/>
                    <a:pt x="8946" y="6782"/>
                    <a:pt x="8928" y="6776"/>
                  </a:cubicBezTo>
                  <a:cubicBezTo>
                    <a:pt x="8905" y="6767"/>
                    <a:pt x="8854" y="6762"/>
                    <a:pt x="8830" y="6766"/>
                  </a:cubicBezTo>
                  <a:cubicBezTo>
                    <a:pt x="8810" y="6770"/>
                    <a:pt x="8777" y="6794"/>
                    <a:pt x="8758" y="6800"/>
                  </a:cubicBezTo>
                  <a:cubicBezTo>
                    <a:pt x="8736" y="6808"/>
                    <a:pt x="8688" y="6817"/>
                    <a:pt x="8664" y="6817"/>
                  </a:cubicBezTo>
                  <a:cubicBezTo>
                    <a:pt x="8638" y="6818"/>
                    <a:pt x="8586" y="6807"/>
                    <a:pt x="8560" y="6802"/>
                  </a:cubicBezTo>
                  <a:cubicBezTo>
                    <a:pt x="8536" y="6798"/>
                    <a:pt x="8487" y="6786"/>
                    <a:pt x="8462" y="6783"/>
                  </a:cubicBezTo>
                  <a:cubicBezTo>
                    <a:pt x="8438" y="6781"/>
                    <a:pt x="8390" y="6779"/>
                    <a:pt x="8366" y="6783"/>
                  </a:cubicBezTo>
                  <a:cubicBezTo>
                    <a:pt x="8342" y="6787"/>
                    <a:pt x="8301" y="6810"/>
                    <a:pt x="8275" y="6817"/>
                  </a:cubicBezTo>
                  <a:cubicBezTo>
                    <a:pt x="8274" y="6817"/>
                    <a:pt x="8273" y="6817"/>
                    <a:pt x="8271" y="6817"/>
                  </a:cubicBezTo>
                  <a:cubicBezTo>
                    <a:pt x="8248" y="6822"/>
                    <a:pt x="8199" y="6822"/>
                    <a:pt x="8175" y="6819"/>
                  </a:cubicBezTo>
                  <a:cubicBezTo>
                    <a:pt x="8149" y="6817"/>
                    <a:pt x="8097" y="6805"/>
                    <a:pt x="8071" y="6797"/>
                  </a:cubicBezTo>
                  <a:cubicBezTo>
                    <a:pt x="8048" y="6789"/>
                    <a:pt x="8001" y="6774"/>
                    <a:pt x="7983" y="6759"/>
                  </a:cubicBezTo>
                  <a:cubicBezTo>
                    <a:pt x="7973" y="6751"/>
                    <a:pt x="7950" y="6728"/>
                    <a:pt x="7953" y="6715"/>
                  </a:cubicBezTo>
                  <a:cubicBezTo>
                    <a:pt x="7955" y="6702"/>
                    <a:pt x="7986" y="6688"/>
                    <a:pt x="8000" y="6685"/>
                  </a:cubicBezTo>
                  <a:cubicBezTo>
                    <a:pt x="8024" y="6681"/>
                    <a:pt x="8074" y="6697"/>
                    <a:pt x="8098" y="6706"/>
                  </a:cubicBezTo>
                  <a:cubicBezTo>
                    <a:pt x="8110" y="6710"/>
                    <a:pt x="8129" y="6728"/>
                    <a:pt x="8141" y="6731"/>
                  </a:cubicBezTo>
                  <a:cubicBezTo>
                    <a:pt x="8157" y="6734"/>
                    <a:pt x="8192" y="6732"/>
                    <a:pt x="8207" y="6727"/>
                  </a:cubicBezTo>
                  <a:cubicBezTo>
                    <a:pt x="8230" y="6719"/>
                    <a:pt x="8265" y="6680"/>
                    <a:pt x="8288" y="6674"/>
                  </a:cubicBezTo>
                  <a:cubicBezTo>
                    <a:pt x="8312" y="6668"/>
                    <a:pt x="8362" y="6686"/>
                    <a:pt x="8387" y="6682"/>
                  </a:cubicBezTo>
                  <a:cubicBezTo>
                    <a:pt x="8418" y="6675"/>
                    <a:pt x="8472" y="6630"/>
                    <a:pt x="8504" y="6625"/>
                  </a:cubicBezTo>
                  <a:cubicBezTo>
                    <a:pt x="8527" y="6621"/>
                    <a:pt x="8576" y="6642"/>
                    <a:pt x="8600" y="6636"/>
                  </a:cubicBezTo>
                  <a:cubicBezTo>
                    <a:pt x="8619" y="6631"/>
                    <a:pt x="8652" y="6605"/>
                    <a:pt x="8666" y="6591"/>
                  </a:cubicBezTo>
                  <a:cubicBezTo>
                    <a:pt x="8685" y="6571"/>
                    <a:pt x="8715" y="6524"/>
                    <a:pt x="8726" y="6498"/>
                  </a:cubicBezTo>
                  <a:cubicBezTo>
                    <a:pt x="8735" y="6480"/>
                    <a:pt x="8750" y="6439"/>
                    <a:pt x="8747" y="6419"/>
                  </a:cubicBezTo>
                  <a:cubicBezTo>
                    <a:pt x="8744" y="6400"/>
                    <a:pt x="8712" y="6370"/>
                    <a:pt x="8707" y="6351"/>
                  </a:cubicBezTo>
                  <a:cubicBezTo>
                    <a:pt x="8703" y="6333"/>
                    <a:pt x="8698" y="6293"/>
                    <a:pt x="8709" y="6278"/>
                  </a:cubicBezTo>
                  <a:cubicBezTo>
                    <a:pt x="8717" y="6267"/>
                    <a:pt x="8745" y="6262"/>
                    <a:pt x="8758" y="6261"/>
                  </a:cubicBezTo>
                  <a:cubicBezTo>
                    <a:pt x="8775" y="6259"/>
                    <a:pt x="8810" y="6262"/>
                    <a:pt x="8824" y="6270"/>
                  </a:cubicBezTo>
                  <a:cubicBezTo>
                    <a:pt x="8836" y="6277"/>
                    <a:pt x="8852" y="6301"/>
                    <a:pt x="8858" y="6314"/>
                  </a:cubicBezTo>
                  <a:cubicBezTo>
                    <a:pt x="8865" y="6327"/>
                    <a:pt x="8874" y="6355"/>
                    <a:pt x="8875" y="6370"/>
                  </a:cubicBezTo>
                  <a:cubicBezTo>
                    <a:pt x="8877" y="6386"/>
                    <a:pt x="8867" y="6419"/>
                    <a:pt x="8872" y="6434"/>
                  </a:cubicBezTo>
                  <a:cubicBezTo>
                    <a:pt x="8878" y="6456"/>
                    <a:pt x="8904" y="6495"/>
                    <a:pt x="8922" y="6508"/>
                  </a:cubicBezTo>
                  <a:cubicBezTo>
                    <a:pt x="8945" y="6524"/>
                    <a:pt x="9001" y="6544"/>
                    <a:pt x="9028" y="6540"/>
                  </a:cubicBezTo>
                  <a:cubicBezTo>
                    <a:pt x="9046" y="6538"/>
                    <a:pt x="9076" y="6515"/>
                    <a:pt x="9089" y="6502"/>
                  </a:cubicBezTo>
                  <a:cubicBezTo>
                    <a:pt x="9102" y="6488"/>
                    <a:pt x="9117" y="6450"/>
                    <a:pt x="9126" y="6432"/>
                  </a:cubicBezTo>
                  <a:cubicBezTo>
                    <a:pt x="9138" y="6412"/>
                    <a:pt x="9154" y="6365"/>
                    <a:pt x="9173" y="6353"/>
                  </a:cubicBezTo>
                  <a:cubicBezTo>
                    <a:pt x="9191" y="6343"/>
                    <a:pt x="9228" y="6347"/>
                    <a:pt x="9255" y="6350"/>
                  </a:cubicBezTo>
                  <a:cubicBezTo>
                    <a:pt x="9262" y="6351"/>
                    <a:pt x="9268" y="6351"/>
                    <a:pt x="9274" y="6351"/>
                  </a:cubicBezTo>
                  <a:cubicBezTo>
                    <a:pt x="9299" y="6352"/>
                    <a:pt x="9357" y="6341"/>
                    <a:pt x="9375" y="6359"/>
                  </a:cubicBezTo>
                  <a:cubicBezTo>
                    <a:pt x="9383" y="6366"/>
                    <a:pt x="9376" y="6392"/>
                    <a:pt x="9381" y="6402"/>
                  </a:cubicBezTo>
                  <a:cubicBezTo>
                    <a:pt x="9388" y="6417"/>
                    <a:pt x="9414" y="6439"/>
                    <a:pt x="9426" y="6449"/>
                  </a:cubicBezTo>
                  <a:cubicBezTo>
                    <a:pt x="9437" y="6458"/>
                    <a:pt x="9460" y="6479"/>
                    <a:pt x="9474" y="6478"/>
                  </a:cubicBezTo>
                  <a:cubicBezTo>
                    <a:pt x="9485" y="6476"/>
                    <a:pt x="9504" y="6455"/>
                    <a:pt x="9507" y="6444"/>
                  </a:cubicBezTo>
                  <a:cubicBezTo>
                    <a:pt x="9514" y="6424"/>
                    <a:pt x="9482" y="6380"/>
                    <a:pt x="9492" y="6363"/>
                  </a:cubicBezTo>
                  <a:cubicBezTo>
                    <a:pt x="9501" y="6349"/>
                    <a:pt x="9538" y="6345"/>
                    <a:pt x="9555" y="6344"/>
                  </a:cubicBezTo>
                  <a:cubicBezTo>
                    <a:pt x="9577" y="6342"/>
                    <a:pt x="9624" y="6344"/>
                    <a:pt x="9641" y="6357"/>
                  </a:cubicBezTo>
                  <a:cubicBezTo>
                    <a:pt x="9659" y="6370"/>
                    <a:pt x="9667" y="6417"/>
                    <a:pt x="9681" y="6434"/>
                  </a:cubicBezTo>
                  <a:cubicBezTo>
                    <a:pt x="9692" y="6448"/>
                    <a:pt x="9720" y="6469"/>
                    <a:pt x="9736" y="6478"/>
                  </a:cubicBezTo>
                  <a:cubicBezTo>
                    <a:pt x="9754" y="6487"/>
                    <a:pt x="9795" y="6493"/>
                    <a:pt x="9813" y="6502"/>
                  </a:cubicBezTo>
                  <a:cubicBezTo>
                    <a:pt x="9832" y="6512"/>
                    <a:pt x="9868" y="6536"/>
                    <a:pt x="9883" y="6551"/>
                  </a:cubicBezTo>
                  <a:cubicBezTo>
                    <a:pt x="9893" y="6562"/>
                    <a:pt x="9907" y="6590"/>
                    <a:pt x="9917" y="6600"/>
                  </a:cubicBezTo>
                  <a:cubicBezTo>
                    <a:pt x="9924" y="6608"/>
                    <a:pt x="9940" y="6620"/>
                    <a:pt x="9949" y="6625"/>
                  </a:cubicBezTo>
                  <a:cubicBezTo>
                    <a:pt x="9975" y="6640"/>
                    <a:pt x="10031" y="6683"/>
                    <a:pt x="10059" y="6672"/>
                  </a:cubicBezTo>
                  <a:cubicBezTo>
                    <a:pt x="10082" y="6663"/>
                    <a:pt x="10093" y="6606"/>
                    <a:pt x="10100" y="6581"/>
                  </a:cubicBezTo>
                  <a:cubicBezTo>
                    <a:pt x="10107" y="6555"/>
                    <a:pt x="10121" y="6498"/>
                    <a:pt x="10111" y="6472"/>
                  </a:cubicBezTo>
                  <a:cubicBezTo>
                    <a:pt x="10103" y="6450"/>
                    <a:pt x="10053" y="6430"/>
                    <a:pt x="10042" y="6410"/>
                  </a:cubicBezTo>
                  <a:cubicBezTo>
                    <a:pt x="10032" y="6394"/>
                    <a:pt x="10026" y="6356"/>
                    <a:pt x="10025" y="6338"/>
                  </a:cubicBezTo>
                  <a:cubicBezTo>
                    <a:pt x="10024" y="6322"/>
                    <a:pt x="10020" y="6285"/>
                    <a:pt x="10032" y="6274"/>
                  </a:cubicBezTo>
                  <a:cubicBezTo>
                    <a:pt x="10038" y="6269"/>
                    <a:pt x="10056" y="6272"/>
                    <a:pt x="10064" y="6274"/>
                  </a:cubicBezTo>
                  <a:cubicBezTo>
                    <a:pt x="10081" y="6279"/>
                    <a:pt x="10111" y="6301"/>
                    <a:pt x="10123" y="6314"/>
                  </a:cubicBezTo>
                  <a:cubicBezTo>
                    <a:pt x="10135" y="6327"/>
                    <a:pt x="10148" y="6364"/>
                    <a:pt x="10160" y="6378"/>
                  </a:cubicBezTo>
                  <a:cubicBezTo>
                    <a:pt x="10174" y="6393"/>
                    <a:pt x="10211" y="6414"/>
                    <a:pt x="10228" y="6425"/>
                  </a:cubicBezTo>
                  <a:cubicBezTo>
                    <a:pt x="10230" y="6426"/>
                    <a:pt x="10231" y="6426"/>
                    <a:pt x="10233" y="6427"/>
                  </a:cubicBezTo>
                  <a:cubicBezTo>
                    <a:pt x="10245" y="6433"/>
                    <a:pt x="10264" y="6440"/>
                    <a:pt x="10272" y="6447"/>
                  </a:cubicBezTo>
                  <a:cubicBezTo>
                    <a:pt x="10285" y="6461"/>
                    <a:pt x="10295" y="6500"/>
                    <a:pt x="10302" y="6517"/>
                  </a:cubicBezTo>
                  <a:cubicBezTo>
                    <a:pt x="10313" y="6543"/>
                    <a:pt x="10324" y="6600"/>
                    <a:pt x="10343" y="6619"/>
                  </a:cubicBezTo>
                  <a:cubicBezTo>
                    <a:pt x="10348" y="6624"/>
                    <a:pt x="10363" y="6629"/>
                    <a:pt x="10370" y="6631"/>
                  </a:cubicBezTo>
                  <a:cubicBezTo>
                    <a:pt x="10392" y="6636"/>
                    <a:pt x="10439" y="6637"/>
                    <a:pt x="10462" y="6640"/>
                  </a:cubicBezTo>
                  <a:cubicBezTo>
                    <a:pt x="10472" y="6641"/>
                    <a:pt x="10494" y="6639"/>
                    <a:pt x="10502" y="6646"/>
                  </a:cubicBezTo>
                  <a:cubicBezTo>
                    <a:pt x="10511" y="6653"/>
                    <a:pt x="10514" y="6678"/>
                    <a:pt x="10519" y="6689"/>
                  </a:cubicBezTo>
                  <a:cubicBezTo>
                    <a:pt x="10526" y="6705"/>
                    <a:pt x="10534" y="6746"/>
                    <a:pt x="10551" y="6751"/>
                  </a:cubicBezTo>
                  <a:cubicBezTo>
                    <a:pt x="10563" y="6755"/>
                    <a:pt x="10588" y="6737"/>
                    <a:pt x="10596" y="6727"/>
                  </a:cubicBezTo>
                  <a:cubicBezTo>
                    <a:pt x="10605" y="6716"/>
                    <a:pt x="10606" y="6686"/>
                    <a:pt x="10610" y="6672"/>
                  </a:cubicBezTo>
                  <a:cubicBezTo>
                    <a:pt x="10615" y="6649"/>
                    <a:pt x="10621" y="6602"/>
                    <a:pt x="10628" y="6580"/>
                  </a:cubicBezTo>
                  <a:cubicBezTo>
                    <a:pt x="10636" y="6559"/>
                    <a:pt x="10665" y="6522"/>
                    <a:pt x="10668" y="6500"/>
                  </a:cubicBezTo>
                  <a:cubicBezTo>
                    <a:pt x="10672" y="6473"/>
                    <a:pt x="10660" y="6419"/>
                    <a:pt x="10651" y="6393"/>
                  </a:cubicBezTo>
                  <a:cubicBezTo>
                    <a:pt x="10645" y="6375"/>
                    <a:pt x="10629" y="6340"/>
                    <a:pt x="10615" y="6327"/>
                  </a:cubicBezTo>
                  <a:cubicBezTo>
                    <a:pt x="10600" y="6312"/>
                    <a:pt x="10556" y="6304"/>
                    <a:pt x="10542" y="6289"/>
                  </a:cubicBezTo>
                  <a:cubicBezTo>
                    <a:pt x="10531" y="6278"/>
                    <a:pt x="10526" y="6246"/>
                    <a:pt x="10515" y="6236"/>
                  </a:cubicBezTo>
                  <a:cubicBezTo>
                    <a:pt x="10502" y="6224"/>
                    <a:pt x="10467" y="6216"/>
                    <a:pt x="10451" y="6208"/>
                  </a:cubicBezTo>
                  <a:cubicBezTo>
                    <a:pt x="10438" y="6201"/>
                    <a:pt x="10412" y="6188"/>
                    <a:pt x="10400" y="6180"/>
                  </a:cubicBezTo>
                  <a:cubicBezTo>
                    <a:pt x="10389" y="6172"/>
                    <a:pt x="10364" y="6156"/>
                    <a:pt x="10359" y="6144"/>
                  </a:cubicBezTo>
                  <a:cubicBezTo>
                    <a:pt x="10358" y="6142"/>
                    <a:pt x="10358" y="6141"/>
                    <a:pt x="10357" y="6140"/>
                  </a:cubicBezTo>
                  <a:cubicBezTo>
                    <a:pt x="10352" y="6120"/>
                    <a:pt x="10357" y="6082"/>
                    <a:pt x="10364" y="6064"/>
                  </a:cubicBezTo>
                  <a:cubicBezTo>
                    <a:pt x="10371" y="6048"/>
                    <a:pt x="10408" y="6027"/>
                    <a:pt x="10413" y="6010"/>
                  </a:cubicBezTo>
                  <a:cubicBezTo>
                    <a:pt x="10419" y="5991"/>
                    <a:pt x="10408" y="5951"/>
                    <a:pt x="10404" y="5932"/>
                  </a:cubicBezTo>
                  <a:cubicBezTo>
                    <a:pt x="10401" y="5918"/>
                    <a:pt x="10401" y="5884"/>
                    <a:pt x="10389" y="5876"/>
                  </a:cubicBezTo>
                  <a:cubicBezTo>
                    <a:pt x="10380" y="5870"/>
                    <a:pt x="10356" y="5877"/>
                    <a:pt x="10347" y="5883"/>
                  </a:cubicBezTo>
                  <a:cubicBezTo>
                    <a:pt x="10338" y="5890"/>
                    <a:pt x="10333" y="5913"/>
                    <a:pt x="10325" y="5921"/>
                  </a:cubicBezTo>
                  <a:cubicBezTo>
                    <a:pt x="10317" y="5928"/>
                    <a:pt x="10295" y="5932"/>
                    <a:pt x="10289" y="5940"/>
                  </a:cubicBezTo>
                  <a:cubicBezTo>
                    <a:pt x="10279" y="5952"/>
                    <a:pt x="10279" y="5985"/>
                    <a:pt x="10276" y="6000"/>
                  </a:cubicBezTo>
                  <a:cubicBezTo>
                    <a:pt x="10271" y="6018"/>
                    <a:pt x="10256" y="6052"/>
                    <a:pt x="10257" y="6070"/>
                  </a:cubicBezTo>
                  <a:cubicBezTo>
                    <a:pt x="10257" y="6092"/>
                    <a:pt x="10274" y="6134"/>
                    <a:pt x="10281" y="6155"/>
                  </a:cubicBezTo>
                  <a:cubicBezTo>
                    <a:pt x="10284" y="6165"/>
                    <a:pt x="10290" y="6182"/>
                    <a:pt x="10296" y="6195"/>
                  </a:cubicBezTo>
                  <a:cubicBezTo>
                    <a:pt x="10298" y="6201"/>
                    <a:pt x="10300" y="6206"/>
                    <a:pt x="10302" y="6210"/>
                  </a:cubicBezTo>
                  <a:cubicBezTo>
                    <a:pt x="10307" y="6220"/>
                    <a:pt x="10321" y="6238"/>
                    <a:pt x="10325" y="6249"/>
                  </a:cubicBezTo>
                  <a:cubicBezTo>
                    <a:pt x="10328" y="6261"/>
                    <a:pt x="10335" y="6287"/>
                    <a:pt x="10328" y="6297"/>
                  </a:cubicBezTo>
                  <a:cubicBezTo>
                    <a:pt x="10322" y="6306"/>
                    <a:pt x="10298" y="6313"/>
                    <a:pt x="10287" y="6312"/>
                  </a:cubicBezTo>
                  <a:cubicBezTo>
                    <a:pt x="10280" y="6311"/>
                    <a:pt x="10272" y="6308"/>
                    <a:pt x="10263" y="6303"/>
                  </a:cubicBezTo>
                  <a:cubicBezTo>
                    <a:pt x="10248" y="6295"/>
                    <a:pt x="10232" y="6283"/>
                    <a:pt x="10225" y="6274"/>
                  </a:cubicBezTo>
                  <a:cubicBezTo>
                    <a:pt x="10214" y="6260"/>
                    <a:pt x="10210" y="6223"/>
                    <a:pt x="10204" y="6206"/>
                  </a:cubicBezTo>
                  <a:cubicBezTo>
                    <a:pt x="10197" y="6187"/>
                    <a:pt x="10174" y="6151"/>
                    <a:pt x="10172" y="6130"/>
                  </a:cubicBezTo>
                  <a:cubicBezTo>
                    <a:pt x="10168" y="6102"/>
                    <a:pt x="10190" y="6046"/>
                    <a:pt x="10191" y="6017"/>
                  </a:cubicBezTo>
                  <a:cubicBezTo>
                    <a:pt x="10191" y="5994"/>
                    <a:pt x="10188" y="5946"/>
                    <a:pt x="10181" y="5923"/>
                  </a:cubicBezTo>
                  <a:cubicBezTo>
                    <a:pt x="10177" y="5909"/>
                    <a:pt x="10155" y="5886"/>
                    <a:pt x="10157" y="5872"/>
                  </a:cubicBezTo>
                  <a:cubicBezTo>
                    <a:pt x="10158" y="5852"/>
                    <a:pt x="10186" y="5816"/>
                    <a:pt x="10204" y="5808"/>
                  </a:cubicBezTo>
                  <a:cubicBezTo>
                    <a:pt x="10220" y="5801"/>
                    <a:pt x="10258" y="5822"/>
                    <a:pt x="10276" y="5817"/>
                  </a:cubicBezTo>
                  <a:cubicBezTo>
                    <a:pt x="10297" y="5812"/>
                    <a:pt x="10335" y="5782"/>
                    <a:pt x="10349" y="5764"/>
                  </a:cubicBezTo>
                  <a:cubicBezTo>
                    <a:pt x="10362" y="5749"/>
                    <a:pt x="10364" y="5702"/>
                    <a:pt x="10381" y="5693"/>
                  </a:cubicBezTo>
                  <a:cubicBezTo>
                    <a:pt x="10395" y="5685"/>
                    <a:pt x="10431" y="5690"/>
                    <a:pt x="10443" y="5700"/>
                  </a:cubicBezTo>
                  <a:cubicBezTo>
                    <a:pt x="10458" y="5712"/>
                    <a:pt x="10459" y="5754"/>
                    <a:pt x="10466" y="5772"/>
                  </a:cubicBezTo>
                  <a:cubicBezTo>
                    <a:pt x="10475" y="5794"/>
                    <a:pt x="10492" y="5838"/>
                    <a:pt x="10506" y="5857"/>
                  </a:cubicBezTo>
                  <a:cubicBezTo>
                    <a:pt x="10514" y="5868"/>
                    <a:pt x="10542" y="5880"/>
                    <a:pt x="10547" y="5893"/>
                  </a:cubicBezTo>
                  <a:cubicBezTo>
                    <a:pt x="10553" y="5907"/>
                    <a:pt x="10545" y="5940"/>
                    <a:pt x="10540" y="5955"/>
                  </a:cubicBezTo>
                  <a:cubicBezTo>
                    <a:pt x="10537" y="5963"/>
                    <a:pt x="10531" y="5974"/>
                    <a:pt x="10525" y="5986"/>
                  </a:cubicBezTo>
                  <a:cubicBezTo>
                    <a:pt x="10517" y="6000"/>
                    <a:pt x="10507" y="6015"/>
                    <a:pt x="10500" y="6023"/>
                  </a:cubicBezTo>
                  <a:cubicBezTo>
                    <a:pt x="10494" y="6030"/>
                    <a:pt x="10475" y="6037"/>
                    <a:pt x="10472" y="6046"/>
                  </a:cubicBezTo>
                  <a:cubicBezTo>
                    <a:pt x="10467" y="6058"/>
                    <a:pt x="10474" y="6086"/>
                    <a:pt x="10479" y="6098"/>
                  </a:cubicBezTo>
                  <a:cubicBezTo>
                    <a:pt x="10484" y="6111"/>
                    <a:pt x="10497" y="6136"/>
                    <a:pt x="10509" y="6142"/>
                  </a:cubicBezTo>
                  <a:cubicBezTo>
                    <a:pt x="10529" y="6150"/>
                    <a:pt x="10578" y="6148"/>
                    <a:pt x="10593" y="6132"/>
                  </a:cubicBezTo>
                  <a:cubicBezTo>
                    <a:pt x="10602" y="6122"/>
                    <a:pt x="10589" y="6087"/>
                    <a:pt x="10594" y="6074"/>
                  </a:cubicBezTo>
                  <a:cubicBezTo>
                    <a:pt x="10601" y="6059"/>
                    <a:pt x="10622" y="6027"/>
                    <a:pt x="10638" y="6029"/>
                  </a:cubicBezTo>
                  <a:cubicBezTo>
                    <a:pt x="10653" y="6030"/>
                    <a:pt x="10666" y="6067"/>
                    <a:pt x="10672" y="6081"/>
                  </a:cubicBezTo>
                  <a:cubicBezTo>
                    <a:pt x="10679" y="6098"/>
                    <a:pt x="10687" y="6135"/>
                    <a:pt x="10689" y="6153"/>
                  </a:cubicBezTo>
                  <a:cubicBezTo>
                    <a:pt x="10691" y="6175"/>
                    <a:pt x="10680" y="6221"/>
                    <a:pt x="10687" y="6242"/>
                  </a:cubicBezTo>
                  <a:cubicBezTo>
                    <a:pt x="10691" y="6255"/>
                    <a:pt x="10712" y="6276"/>
                    <a:pt x="10721" y="6287"/>
                  </a:cubicBezTo>
                  <a:cubicBezTo>
                    <a:pt x="10735" y="6305"/>
                    <a:pt x="10770" y="6338"/>
                    <a:pt x="10779" y="6359"/>
                  </a:cubicBezTo>
                  <a:cubicBezTo>
                    <a:pt x="10790" y="6381"/>
                    <a:pt x="10798" y="6432"/>
                    <a:pt x="10796" y="6457"/>
                  </a:cubicBezTo>
                  <a:cubicBezTo>
                    <a:pt x="10795" y="6476"/>
                    <a:pt x="10778" y="6511"/>
                    <a:pt x="10772" y="6529"/>
                  </a:cubicBezTo>
                  <a:cubicBezTo>
                    <a:pt x="10763" y="6552"/>
                    <a:pt x="10743" y="6598"/>
                    <a:pt x="10734" y="6621"/>
                  </a:cubicBezTo>
                  <a:cubicBezTo>
                    <a:pt x="10729" y="6636"/>
                    <a:pt x="10722" y="6666"/>
                    <a:pt x="10715" y="6680"/>
                  </a:cubicBezTo>
                  <a:cubicBezTo>
                    <a:pt x="10708" y="6696"/>
                    <a:pt x="10680" y="6722"/>
                    <a:pt x="10677" y="6740"/>
                  </a:cubicBezTo>
                  <a:cubicBezTo>
                    <a:pt x="10674" y="6760"/>
                    <a:pt x="10690" y="6798"/>
                    <a:pt x="10694" y="6817"/>
                  </a:cubicBezTo>
                  <a:cubicBezTo>
                    <a:pt x="10700" y="6841"/>
                    <a:pt x="10707" y="6889"/>
                    <a:pt x="10719" y="6910"/>
                  </a:cubicBezTo>
                  <a:cubicBezTo>
                    <a:pt x="10736" y="6940"/>
                    <a:pt x="10786" y="6989"/>
                    <a:pt x="10813" y="7010"/>
                  </a:cubicBezTo>
                  <a:cubicBezTo>
                    <a:pt x="10835" y="7026"/>
                    <a:pt x="10882" y="7055"/>
                    <a:pt x="10908" y="7061"/>
                  </a:cubicBezTo>
                  <a:cubicBezTo>
                    <a:pt x="10931" y="7066"/>
                    <a:pt x="10980" y="7053"/>
                    <a:pt x="11004" y="7057"/>
                  </a:cubicBezTo>
                  <a:cubicBezTo>
                    <a:pt x="11029" y="7062"/>
                    <a:pt x="11073" y="7096"/>
                    <a:pt x="11098" y="7097"/>
                  </a:cubicBezTo>
                  <a:cubicBezTo>
                    <a:pt x="11115" y="7097"/>
                    <a:pt x="11149" y="7083"/>
                    <a:pt x="11162" y="7072"/>
                  </a:cubicBezTo>
                  <a:cubicBezTo>
                    <a:pt x="11180" y="7058"/>
                    <a:pt x="11208" y="7019"/>
                    <a:pt x="11213" y="6997"/>
                  </a:cubicBezTo>
                  <a:cubicBezTo>
                    <a:pt x="11219" y="6975"/>
                    <a:pt x="11203" y="6932"/>
                    <a:pt x="11204" y="6910"/>
                  </a:cubicBezTo>
                  <a:cubicBezTo>
                    <a:pt x="11205" y="6888"/>
                    <a:pt x="11210" y="6843"/>
                    <a:pt x="11219" y="6823"/>
                  </a:cubicBezTo>
                  <a:cubicBezTo>
                    <a:pt x="11227" y="6805"/>
                    <a:pt x="11250" y="6769"/>
                    <a:pt x="11268" y="6761"/>
                  </a:cubicBezTo>
                  <a:cubicBezTo>
                    <a:pt x="11282" y="6754"/>
                    <a:pt x="11316" y="6753"/>
                    <a:pt x="11328" y="6761"/>
                  </a:cubicBezTo>
                  <a:cubicBezTo>
                    <a:pt x="11345" y="6771"/>
                    <a:pt x="11345" y="6821"/>
                    <a:pt x="11361" y="6832"/>
                  </a:cubicBezTo>
                  <a:cubicBezTo>
                    <a:pt x="11376" y="6844"/>
                    <a:pt x="11418" y="6842"/>
                    <a:pt x="11438" y="6844"/>
                  </a:cubicBezTo>
                  <a:cubicBezTo>
                    <a:pt x="11460" y="6846"/>
                    <a:pt x="11506" y="6856"/>
                    <a:pt x="11527" y="6848"/>
                  </a:cubicBezTo>
                  <a:cubicBezTo>
                    <a:pt x="11544" y="6840"/>
                    <a:pt x="11576" y="6808"/>
                    <a:pt x="11578" y="6789"/>
                  </a:cubicBezTo>
                  <a:cubicBezTo>
                    <a:pt x="11579" y="6774"/>
                    <a:pt x="11548" y="6750"/>
                    <a:pt x="11547" y="6734"/>
                  </a:cubicBezTo>
                  <a:cubicBezTo>
                    <a:pt x="11546" y="6714"/>
                    <a:pt x="11563" y="6672"/>
                    <a:pt x="11579" y="6661"/>
                  </a:cubicBezTo>
                  <a:cubicBezTo>
                    <a:pt x="11597" y="6648"/>
                    <a:pt x="11645" y="6662"/>
                    <a:pt x="11664" y="6653"/>
                  </a:cubicBezTo>
                  <a:cubicBezTo>
                    <a:pt x="11687" y="6642"/>
                    <a:pt x="11715" y="6596"/>
                    <a:pt x="11734" y="6580"/>
                  </a:cubicBezTo>
                  <a:cubicBezTo>
                    <a:pt x="11747" y="6568"/>
                    <a:pt x="11779" y="6551"/>
                    <a:pt x="11791" y="6538"/>
                  </a:cubicBezTo>
                  <a:cubicBezTo>
                    <a:pt x="11807" y="6521"/>
                    <a:pt x="11826" y="6477"/>
                    <a:pt x="11842" y="6459"/>
                  </a:cubicBezTo>
                  <a:cubicBezTo>
                    <a:pt x="11857" y="6441"/>
                    <a:pt x="11894" y="6411"/>
                    <a:pt x="11913" y="6398"/>
                  </a:cubicBezTo>
                  <a:cubicBezTo>
                    <a:pt x="11925" y="6391"/>
                    <a:pt x="11954" y="6385"/>
                    <a:pt x="11964" y="6376"/>
                  </a:cubicBezTo>
                  <a:cubicBezTo>
                    <a:pt x="11978" y="6364"/>
                    <a:pt x="11991" y="6329"/>
                    <a:pt x="12004" y="6317"/>
                  </a:cubicBezTo>
                  <a:cubicBezTo>
                    <a:pt x="12019" y="6304"/>
                    <a:pt x="12059" y="6291"/>
                    <a:pt x="12076" y="6280"/>
                  </a:cubicBezTo>
                  <a:cubicBezTo>
                    <a:pt x="12093" y="6268"/>
                    <a:pt x="12130" y="6245"/>
                    <a:pt x="12140" y="6227"/>
                  </a:cubicBezTo>
                  <a:cubicBezTo>
                    <a:pt x="12151" y="6205"/>
                    <a:pt x="12141" y="6152"/>
                    <a:pt x="12147" y="6129"/>
                  </a:cubicBezTo>
                  <a:cubicBezTo>
                    <a:pt x="12155" y="6101"/>
                    <a:pt x="12184" y="6049"/>
                    <a:pt x="12200" y="6025"/>
                  </a:cubicBezTo>
                  <a:cubicBezTo>
                    <a:pt x="12212" y="6008"/>
                    <a:pt x="12236" y="5974"/>
                    <a:pt x="12253" y="5963"/>
                  </a:cubicBezTo>
                  <a:cubicBezTo>
                    <a:pt x="12272" y="5949"/>
                    <a:pt x="12322" y="5945"/>
                    <a:pt x="12340" y="5930"/>
                  </a:cubicBezTo>
                  <a:cubicBezTo>
                    <a:pt x="12356" y="5918"/>
                    <a:pt x="12368" y="5875"/>
                    <a:pt x="12385" y="5864"/>
                  </a:cubicBezTo>
                  <a:cubicBezTo>
                    <a:pt x="12400" y="5855"/>
                    <a:pt x="12438" y="5859"/>
                    <a:pt x="12453" y="5851"/>
                  </a:cubicBezTo>
                  <a:cubicBezTo>
                    <a:pt x="12462" y="5847"/>
                    <a:pt x="12472" y="5826"/>
                    <a:pt x="12481" y="5825"/>
                  </a:cubicBezTo>
                  <a:cubicBezTo>
                    <a:pt x="12492" y="5824"/>
                    <a:pt x="12508" y="5842"/>
                    <a:pt x="12517" y="5846"/>
                  </a:cubicBezTo>
                  <a:cubicBezTo>
                    <a:pt x="12528" y="5850"/>
                    <a:pt x="12550" y="5853"/>
                    <a:pt x="12561" y="5855"/>
                  </a:cubicBezTo>
                  <a:cubicBezTo>
                    <a:pt x="12580" y="5858"/>
                    <a:pt x="12621" y="5870"/>
                    <a:pt x="12640" y="5864"/>
                  </a:cubicBezTo>
                  <a:cubicBezTo>
                    <a:pt x="12664" y="5858"/>
                    <a:pt x="12708" y="5825"/>
                    <a:pt x="12719" y="5802"/>
                  </a:cubicBezTo>
                  <a:cubicBezTo>
                    <a:pt x="12729" y="5784"/>
                    <a:pt x="12731" y="5737"/>
                    <a:pt x="12721" y="5719"/>
                  </a:cubicBezTo>
                  <a:cubicBezTo>
                    <a:pt x="12713" y="5704"/>
                    <a:pt x="12673" y="5699"/>
                    <a:pt x="12663" y="5685"/>
                  </a:cubicBezTo>
                  <a:cubicBezTo>
                    <a:pt x="12653" y="5672"/>
                    <a:pt x="12660" y="5635"/>
                    <a:pt x="12649" y="5623"/>
                  </a:cubicBezTo>
                  <a:cubicBezTo>
                    <a:pt x="12638" y="5610"/>
                    <a:pt x="12602" y="5597"/>
                    <a:pt x="12585" y="5598"/>
                  </a:cubicBezTo>
                  <a:cubicBezTo>
                    <a:pt x="12575" y="5599"/>
                    <a:pt x="12559" y="5616"/>
                    <a:pt x="12549" y="5619"/>
                  </a:cubicBezTo>
                  <a:cubicBezTo>
                    <a:pt x="12527" y="5626"/>
                    <a:pt x="12478" y="5618"/>
                    <a:pt x="12457" y="5629"/>
                  </a:cubicBezTo>
                  <a:cubicBezTo>
                    <a:pt x="12443" y="5635"/>
                    <a:pt x="12428" y="5667"/>
                    <a:pt x="12414" y="5674"/>
                  </a:cubicBezTo>
                  <a:cubicBezTo>
                    <a:pt x="12390" y="5686"/>
                    <a:pt x="12328" y="5703"/>
                    <a:pt x="12308" y="5685"/>
                  </a:cubicBezTo>
                  <a:cubicBezTo>
                    <a:pt x="12299" y="5677"/>
                    <a:pt x="12304" y="5648"/>
                    <a:pt x="12308" y="5636"/>
                  </a:cubicBezTo>
                  <a:cubicBezTo>
                    <a:pt x="12313" y="5623"/>
                    <a:pt x="12333" y="5602"/>
                    <a:pt x="12344" y="5593"/>
                  </a:cubicBezTo>
                  <a:cubicBezTo>
                    <a:pt x="12357" y="5581"/>
                    <a:pt x="12391" y="5567"/>
                    <a:pt x="12404" y="5555"/>
                  </a:cubicBezTo>
                  <a:cubicBezTo>
                    <a:pt x="12415" y="5545"/>
                    <a:pt x="12427" y="5516"/>
                    <a:pt x="12438" y="5506"/>
                  </a:cubicBezTo>
                  <a:cubicBezTo>
                    <a:pt x="12447" y="5498"/>
                    <a:pt x="12474" y="5494"/>
                    <a:pt x="12478" y="5483"/>
                  </a:cubicBezTo>
                  <a:cubicBezTo>
                    <a:pt x="12485" y="5464"/>
                    <a:pt x="12452" y="5425"/>
                    <a:pt x="12451" y="5404"/>
                  </a:cubicBezTo>
                  <a:cubicBezTo>
                    <a:pt x="12450" y="5386"/>
                    <a:pt x="12457" y="5349"/>
                    <a:pt x="12466" y="5334"/>
                  </a:cubicBezTo>
                  <a:cubicBezTo>
                    <a:pt x="12474" y="5322"/>
                    <a:pt x="12496" y="5300"/>
                    <a:pt x="12510" y="5300"/>
                  </a:cubicBezTo>
                  <a:cubicBezTo>
                    <a:pt x="12525" y="5301"/>
                    <a:pt x="12547" y="5328"/>
                    <a:pt x="12555" y="5342"/>
                  </a:cubicBezTo>
                  <a:cubicBezTo>
                    <a:pt x="12565" y="5358"/>
                    <a:pt x="12563" y="5400"/>
                    <a:pt x="12574" y="5415"/>
                  </a:cubicBezTo>
                  <a:cubicBezTo>
                    <a:pt x="12587" y="5434"/>
                    <a:pt x="12628" y="5472"/>
                    <a:pt x="12651" y="5468"/>
                  </a:cubicBezTo>
                  <a:cubicBezTo>
                    <a:pt x="12666" y="5466"/>
                    <a:pt x="12682" y="5435"/>
                    <a:pt x="12689" y="5421"/>
                  </a:cubicBezTo>
                  <a:cubicBezTo>
                    <a:pt x="12699" y="5400"/>
                    <a:pt x="12709" y="5354"/>
                    <a:pt x="12710" y="5330"/>
                  </a:cubicBezTo>
                  <a:cubicBezTo>
                    <a:pt x="12711" y="5311"/>
                    <a:pt x="12710" y="5270"/>
                    <a:pt x="12698" y="5255"/>
                  </a:cubicBezTo>
                  <a:cubicBezTo>
                    <a:pt x="12687" y="5239"/>
                    <a:pt x="12646" y="5224"/>
                    <a:pt x="12627" y="5221"/>
                  </a:cubicBezTo>
                  <a:cubicBezTo>
                    <a:pt x="12610" y="5218"/>
                    <a:pt x="12574" y="5230"/>
                    <a:pt x="12557" y="5227"/>
                  </a:cubicBezTo>
                  <a:cubicBezTo>
                    <a:pt x="12538" y="5222"/>
                    <a:pt x="12503" y="5203"/>
                    <a:pt x="12491" y="5189"/>
                  </a:cubicBezTo>
                  <a:cubicBezTo>
                    <a:pt x="12482" y="5178"/>
                    <a:pt x="12479" y="5149"/>
                    <a:pt x="12470" y="5138"/>
                  </a:cubicBezTo>
                  <a:cubicBezTo>
                    <a:pt x="12458" y="5122"/>
                    <a:pt x="12419" y="5105"/>
                    <a:pt x="12404" y="5091"/>
                  </a:cubicBezTo>
                  <a:cubicBezTo>
                    <a:pt x="12391" y="5079"/>
                    <a:pt x="12364" y="5053"/>
                    <a:pt x="12359" y="5036"/>
                  </a:cubicBezTo>
                  <a:cubicBezTo>
                    <a:pt x="12351" y="5012"/>
                    <a:pt x="12372" y="4961"/>
                    <a:pt x="12368" y="4936"/>
                  </a:cubicBezTo>
                  <a:cubicBezTo>
                    <a:pt x="12364" y="4911"/>
                    <a:pt x="12333" y="4868"/>
                    <a:pt x="12327" y="4844"/>
                  </a:cubicBezTo>
                  <a:cubicBezTo>
                    <a:pt x="12318" y="4809"/>
                    <a:pt x="12324" y="4735"/>
                    <a:pt x="12315" y="4700"/>
                  </a:cubicBezTo>
                  <a:cubicBezTo>
                    <a:pt x="12310" y="4680"/>
                    <a:pt x="12298" y="4637"/>
                    <a:pt x="12281" y="4625"/>
                  </a:cubicBezTo>
                  <a:cubicBezTo>
                    <a:pt x="12275" y="4620"/>
                    <a:pt x="12258" y="4615"/>
                    <a:pt x="12251" y="4619"/>
                  </a:cubicBezTo>
                  <a:cubicBezTo>
                    <a:pt x="12241" y="4624"/>
                    <a:pt x="12237" y="4650"/>
                    <a:pt x="12232" y="4660"/>
                  </a:cubicBezTo>
                  <a:cubicBezTo>
                    <a:pt x="12222" y="4682"/>
                    <a:pt x="12195" y="4724"/>
                    <a:pt x="12191" y="4747"/>
                  </a:cubicBezTo>
                  <a:cubicBezTo>
                    <a:pt x="12187" y="4768"/>
                    <a:pt x="12190" y="4811"/>
                    <a:pt x="12198" y="4830"/>
                  </a:cubicBezTo>
                  <a:cubicBezTo>
                    <a:pt x="12204" y="4843"/>
                    <a:pt x="12232" y="4860"/>
                    <a:pt x="12234" y="4874"/>
                  </a:cubicBezTo>
                  <a:cubicBezTo>
                    <a:pt x="12237" y="4892"/>
                    <a:pt x="12227" y="4936"/>
                    <a:pt x="12210" y="4944"/>
                  </a:cubicBezTo>
                  <a:cubicBezTo>
                    <a:pt x="12196" y="4950"/>
                    <a:pt x="12164" y="4931"/>
                    <a:pt x="12153" y="4921"/>
                  </a:cubicBezTo>
                  <a:cubicBezTo>
                    <a:pt x="12139" y="4907"/>
                    <a:pt x="12124" y="4868"/>
                    <a:pt x="12119" y="4849"/>
                  </a:cubicBezTo>
                  <a:cubicBezTo>
                    <a:pt x="12113" y="4826"/>
                    <a:pt x="12114" y="4777"/>
                    <a:pt x="12115" y="4753"/>
                  </a:cubicBezTo>
                  <a:cubicBezTo>
                    <a:pt x="12116" y="4733"/>
                    <a:pt x="12130" y="4695"/>
                    <a:pt x="12127" y="4676"/>
                  </a:cubicBezTo>
                  <a:cubicBezTo>
                    <a:pt x="12124" y="4657"/>
                    <a:pt x="12105" y="4623"/>
                    <a:pt x="12095" y="4608"/>
                  </a:cubicBezTo>
                  <a:cubicBezTo>
                    <a:pt x="12083" y="4591"/>
                    <a:pt x="12058" y="4558"/>
                    <a:pt x="12040" y="4549"/>
                  </a:cubicBezTo>
                  <a:cubicBezTo>
                    <a:pt x="12028" y="4543"/>
                    <a:pt x="12000" y="4546"/>
                    <a:pt x="11987" y="4545"/>
                  </a:cubicBezTo>
                  <a:cubicBezTo>
                    <a:pt x="11978" y="4545"/>
                    <a:pt x="11957" y="4542"/>
                    <a:pt x="11949" y="4547"/>
                  </a:cubicBezTo>
                  <a:cubicBezTo>
                    <a:pt x="11938" y="4555"/>
                    <a:pt x="11935" y="4586"/>
                    <a:pt x="11929" y="4598"/>
                  </a:cubicBezTo>
                  <a:cubicBezTo>
                    <a:pt x="11923" y="4608"/>
                    <a:pt x="11912" y="4633"/>
                    <a:pt x="11900" y="4636"/>
                  </a:cubicBezTo>
                  <a:cubicBezTo>
                    <a:pt x="11891" y="4638"/>
                    <a:pt x="11871" y="4628"/>
                    <a:pt x="11864" y="4621"/>
                  </a:cubicBezTo>
                  <a:cubicBezTo>
                    <a:pt x="11854" y="4610"/>
                    <a:pt x="11848" y="4579"/>
                    <a:pt x="11846" y="4564"/>
                  </a:cubicBezTo>
                  <a:cubicBezTo>
                    <a:pt x="11843" y="4549"/>
                    <a:pt x="11852" y="4516"/>
                    <a:pt x="11846" y="4502"/>
                  </a:cubicBezTo>
                  <a:cubicBezTo>
                    <a:pt x="11841" y="4491"/>
                    <a:pt x="11825" y="4473"/>
                    <a:pt x="11812" y="4465"/>
                  </a:cubicBezTo>
                  <a:cubicBezTo>
                    <a:pt x="11810" y="4464"/>
                    <a:pt x="11808" y="4463"/>
                    <a:pt x="11806" y="4462"/>
                  </a:cubicBezTo>
                  <a:cubicBezTo>
                    <a:pt x="11793" y="4458"/>
                    <a:pt x="11766" y="4471"/>
                    <a:pt x="11753" y="4468"/>
                  </a:cubicBezTo>
                  <a:cubicBezTo>
                    <a:pt x="11726" y="4463"/>
                    <a:pt x="11678" y="4433"/>
                    <a:pt x="11657" y="4415"/>
                  </a:cubicBezTo>
                  <a:cubicBezTo>
                    <a:pt x="11640" y="4401"/>
                    <a:pt x="11612" y="4368"/>
                    <a:pt x="11602" y="4349"/>
                  </a:cubicBezTo>
                  <a:cubicBezTo>
                    <a:pt x="11592" y="4329"/>
                    <a:pt x="11585" y="4283"/>
                    <a:pt x="11579" y="4260"/>
                  </a:cubicBezTo>
                  <a:cubicBezTo>
                    <a:pt x="11575" y="4244"/>
                    <a:pt x="11570" y="4211"/>
                    <a:pt x="11562" y="4196"/>
                  </a:cubicBezTo>
                  <a:cubicBezTo>
                    <a:pt x="11555" y="4181"/>
                    <a:pt x="11533" y="4157"/>
                    <a:pt x="11523" y="4143"/>
                  </a:cubicBezTo>
                  <a:cubicBezTo>
                    <a:pt x="11515" y="4133"/>
                    <a:pt x="11491" y="4115"/>
                    <a:pt x="11493" y="4102"/>
                  </a:cubicBezTo>
                  <a:cubicBezTo>
                    <a:pt x="11494" y="4089"/>
                    <a:pt x="11519" y="4068"/>
                    <a:pt x="11532" y="4068"/>
                  </a:cubicBezTo>
                  <a:cubicBezTo>
                    <a:pt x="11545" y="4068"/>
                    <a:pt x="11562" y="4094"/>
                    <a:pt x="11572" y="4102"/>
                  </a:cubicBezTo>
                  <a:cubicBezTo>
                    <a:pt x="11586" y="4113"/>
                    <a:pt x="11618" y="4129"/>
                    <a:pt x="11630" y="4142"/>
                  </a:cubicBezTo>
                  <a:cubicBezTo>
                    <a:pt x="11645" y="4156"/>
                    <a:pt x="11660" y="4195"/>
                    <a:pt x="11676" y="4208"/>
                  </a:cubicBezTo>
                  <a:cubicBezTo>
                    <a:pt x="11698" y="4226"/>
                    <a:pt x="11753" y="4251"/>
                    <a:pt x="11781" y="4257"/>
                  </a:cubicBezTo>
                  <a:cubicBezTo>
                    <a:pt x="11799" y="4260"/>
                    <a:pt x="11835" y="4254"/>
                    <a:pt x="11853" y="4255"/>
                  </a:cubicBezTo>
                  <a:cubicBezTo>
                    <a:pt x="11869" y="4255"/>
                    <a:pt x="11907" y="4275"/>
                    <a:pt x="11917" y="4262"/>
                  </a:cubicBezTo>
                  <a:cubicBezTo>
                    <a:pt x="11929" y="4249"/>
                    <a:pt x="11906" y="4210"/>
                    <a:pt x="11896" y="4194"/>
                  </a:cubicBezTo>
                  <a:cubicBezTo>
                    <a:pt x="11883" y="4172"/>
                    <a:pt x="11846" y="4135"/>
                    <a:pt x="11823" y="4123"/>
                  </a:cubicBezTo>
                  <a:cubicBezTo>
                    <a:pt x="11808" y="4115"/>
                    <a:pt x="11772" y="4117"/>
                    <a:pt x="11757" y="4109"/>
                  </a:cubicBezTo>
                  <a:cubicBezTo>
                    <a:pt x="11738" y="4100"/>
                    <a:pt x="11708" y="4068"/>
                    <a:pt x="11696" y="4051"/>
                  </a:cubicBezTo>
                  <a:cubicBezTo>
                    <a:pt x="11685" y="4034"/>
                    <a:pt x="11677" y="3992"/>
                    <a:pt x="11666" y="3974"/>
                  </a:cubicBezTo>
                  <a:cubicBezTo>
                    <a:pt x="11654" y="3952"/>
                    <a:pt x="11624" y="3911"/>
                    <a:pt x="11604" y="3896"/>
                  </a:cubicBezTo>
                  <a:cubicBezTo>
                    <a:pt x="11591" y="3887"/>
                    <a:pt x="11560" y="3876"/>
                    <a:pt x="11544" y="3874"/>
                  </a:cubicBezTo>
                  <a:cubicBezTo>
                    <a:pt x="11518" y="3870"/>
                    <a:pt x="11465" y="3873"/>
                    <a:pt x="11440" y="3879"/>
                  </a:cubicBezTo>
                  <a:cubicBezTo>
                    <a:pt x="11423" y="3883"/>
                    <a:pt x="11394" y="3905"/>
                    <a:pt x="11378" y="3906"/>
                  </a:cubicBezTo>
                  <a:cubicBezTo>
                    <a:pt x="11364" y="3906"/>
                    <a:pt x="11335" y="3901"/>
                    <a:pt x="11327" y="3891"/>
                  </a:cubicBezTo>
                  <a:cubicBezTo>
                    <a:pt x="11316" y="3877"/>
                    <a:pt x="11333" y="3838"/>
                    <a:pt x="11325" y="3823"/>
                  </a:cubicBezTo>
                  <a:cubicBezTo>
                    <a:pt x="11317" y="3807"/>
                    <a:pt x="11282" y="3792"/>
                    <a:pt x="11268" y="3781"/>
                  </a:cubicBezTo>
                  <a:cubicBezTo>
                    <a:pt x="11255" y="3771"/>
                    <a:pt x="11228" y="3753"/>
                    <a:pt x="11219" y="3740"/>
                  </a:cubicBezTo>
                  <a:cubicBezTo>
                    <a:pt x="11199" y="3709"/>
                    <a:pt x="11201" y="3628"/>
                    <a:pt x="11177" y="3600"/>
                  </a:cubicBezTo>
                  <a:cubicBezTo>
                    <a:pt x="11167" y="3588"/>
                    <a:pt x="11132" y="3581"/>
                    <a:pt x="11121" y="3570"/>
                  </a:cubicBezTo>
                  <a:cubicBezTo>
                    <a:pt x="11103" y="3552"/>
                    <a:pt x="11082" y="3505"/>
                    <a:pt x="11070" y="3483"/>
                  </a:cubicBezTo>
                  <a:cubicBezTo>
                    <a:pt x="11061" y="3466"/>
                    <a:pt x="11051" y="3427"/>
                    <a:pt x="11038" y="3413"/>
                  </a:cubicBezTo>
                  <a:cubicBezTo>
                    <a:pt x="11024" y="3399"/>
                    <a:pt x="10980" y="3394"/>
                    <a:pt x="10968" y="3379"/>
                  </a:cubicBezTo>
                  <a:cubicBezTo>
                    <a:pt x="10955" y="3363"/>
                    <a:pt x="10953" y="3320"/>
                    <a:pt x="10949" y="3300"/>
                  </a:cubicBezTo>
                  <a:cubicBezTo>
                    <a:pt x="10946" y="3282"/>
                    <a:pt x="10946" y="3246"/>
                    <a:pt x="10942" y="3228"/>
                  </a:cubicBezTo>
                  <a:cubicBezTo>
                    <a:pt x="10938" y="3212"/>
                    <a:pt x="10931" y="3177"/>
                    <a:pt x="10919" y="3166"/>
                  </a:cubicBezTo>
                  <a:cubicBezTo>
                    <a:pt x="10908" y="3156"/>
                    <a:pt x="10876" y="3150"/>
                    <a:pt x="10860" y="3149"/>
                  </a:cubicBezTo>
                  <a:cubicBezTo>
                    <a:pt x="10841" y="3147"/>
                    <a:pt x="10800" y="3150"/>
                    <a:pt x="10781" y="3157"/>
                  </a:cubicBezTo>
                  <a:cubicBezTo>
                    <a:pt x="10759" y="3164"/>
                    <a:pt x="10720" y="3192"/>
                    <a:pt x="10700" y="3204"/>
                  </a:cubicBezTo>
                  <a:cubicBezTo>
                    <a:pt x="10685" y="3213"/>
                    <a:pt x="10651" y="3226"/>
                    <a:pt x="10640" y="3240"/>
                  </a:cubicBezTo>
                  <a:cubicBezTo>
                    <a:pt x="10629" y="3252"/>
                    <a:pt x="10620" y="3284"/>
                    <a:pt x="10617" y="3300"/>
                  </a:cubicBezTo>
                  <a:cubicBezTo>
                    <a:pt x="10614" y="3316"/>
                    <a:pt x="10619" y="3350"/>
                    <a:pt x="10615" y="3366"/>
                  </a:cubicBezTo>
                  <a:cubicBezTo>
                    <a:pt x="10611" y="3383"/>
                    <a:pt x="10593" y="3415"/>
                    <a:pt x="10581" y="3428"/>
                  </a:cubicBezTo>
                  <a:cubicBezTo>
                    <a:pt x="10570" y="3441"/>
                    <a:pt x="10542" y="3465"/>
                    <a:pt x="10525" y="3466"/>
                  </a:cubicBezTo>
                  <a:cubicBezTo>
                    <a:pt x="10503" y="3468"/>
                    <a:pt x="10460" y="3444"/>
                    <a:pt x="10445" y="3428"/>
                  </a:cubicBezTo>
                  <a:cubicBezTo>
                    <a:pt x="10428" y="3409"/>
                    <a:pt x="10416" y="3356"/>
                    <a:pt x="10408" y="3332"/>
                  </a:cubicBezTo>
                  <a:cubicBezTo>
                    <a:pt x="10403" y="3318"/>
                    <a:pt x="10397" y="3290"/>
                    <a:pt x="10391" y="3277"/>
                  </a:cubicBezTo>
                  <a:cubicBezTo>
                    <a:pt x="10384" y="3265"/>
                    <a:pt x="10362" y="3245"/>
                    <a:pt x="10359" y="3232"/>
                  </a:cubicBezTo>
                  <a:cubicBezTo>
                    <a:pt x="10355" y="3220"/>
                    <a:pt x="10358" y="3194"/>
                    <a:pt x="10362" y="3183"/>
                  </a:cubicBezTo>
                  <a:cubicBezTo>
                    <a:pt x="10367" y="3171"/>
                    <a:pt x="10391" y="3156"/>
                    <a:pt x="10394" y="3143"/>
                  </a:cubicBezTo>
                  <a:cubicBezTo>
                    <a:pt x="10400" y="3123"/>
                    <a:pt x="10392" y="3078"/>
                    <a:pt x="10383" y="3058"/>
                  </a:cubicBezTo>
                  <a:cubicBezTo>
                    <a:pt x="10372" y="3034"/>
                    <a:pt x="10337" y="2990"/>
                    <a:pt x="10313" y="2979"/>
                  </a:cubicBezTo>
                  <a:cubicBezTo>
                    <a:pt x="10296" y="2971"/>
                    <a:pt x="10255" y="2975"/>
                    <a:pt x="10236" y="2979"/>
                  </a:cubicBezTo>
                  <a:cubicBezTo>
                    <a:pt x="10213" y="2984"/>
                    <a:pt x="10171" y="3005"/>
                    <a:pt x="10153" y="3019"/>
                  </a:cubicBezTo>
                  <a:cubicBezTo>
                    <a:pt x="10138" y="3030"/>
                    <a:pt x="10121" y="3071"/>
                    <a:pt x="10103" y="3077"/>
                  </a:cubicBezTo>
                  <a:cubicBezTo>
                    <a:pt x="10076" y="3087"/>
                    <a:pt x="10011" y="3074"/>
                    <a:pt x="9990" y="3055"/>
                  </a:cubicBezTo>
                  <a:cubicBezTo>
                    <a:pt x="9987" y="3052"/>
                    <a:pt x="9985" y="3049"/>
                    <a:pt x="9983" y="3045"/>
                  </a:cubicBezTo>
                  <a:cubicBezTo>
                    <a:pt x="9969" y="3019"/>
                    <a:pt x="9970" y="2967"/>
                    <a:pt x="9956" y="2947"/>
                  </a:cubicBezTo>
                  <a:cubicBezTo>
                    <a:pt x="9944" y="2931"/>
                    <a:pt x="9907" y="2913"/>
                    <a:pt x="9891" y="2902"/>
                  </a:cubicBezTo>
                  <a:cubicBezTo>
                    <a:pt x="9869" y="2886"/>
                    <a:pt x="9810" y="2865"/>
                    <a:pt x="9803" y="2839"/>
                  </a:cubicBezTo>
                  <a:cubicBezTo>
                    <a:pt x="9798" y="2824"/>
                    <a:pt x="9816" y="2791"/>
                    <a:pt x="9828" y="2780"/>
                  </a:cubicBezTo>
                  <a:cubicBezTo>
                    <a:pt x="9848" y="2763"/>
                    <a:pt x="9907" y="2770"/>
                    <a:pt x="9927" y="2755"/>
                  </a:cubicBezTo>
                  <a:cubicBezTo>
                    <a:pt x="9941" y="2744"/>
                    <a:pt x="9959" y="2710"/>
                    <a:pt x="9961" y="2692"/>
                  </a:cubicBezTo>
                  <a:cubicBezTo>
                    <a:pt x="9965" y="2660"/>
                    <a:pt x="9947" y="2591"/>
                    <a:pt x="9927" y="2565"/>
                  </a:cubicBezTo>
                  <a:cubicBezTo>
                    <a:pt x="9913" y="2547"/>
                    <a:pt x="9858" y="2540"/>
                    <a:pt x="9848" y="2520"/>
                  </a:cubicBezTo>
                  <a:cubicBezTo>
                    <a:pt x="9837" y="2497"/>
                    <a:pt x="9857" y="2443"/>
                    <a:pt x="9859" y="2418"/>
                  </a:cubicBezTo>
                  <a:cubicBezTo>
                    <a:pt x="9863" y="2377"/>
                    <a:pt x="9881" y="2296"/>
                    <a:pt x="9871" y="2256"/>
                  </a:cubicBezTo>
                  <a:cubicBezTo>
                    <a:pt x="9864" y="2231"/>
                    <a:pt x="9832" y="2188"/>
                    <a:pt x="9814" y="2169"/>
                  </a:cubicBezTo>
                  <a:cubicBezTo>
                    <a:pt x="9797" y="2151"/>
                    <a:pt x="9755" y="2126"/>
                    <a:pt x="9735" y="2112"/>
                  </a:cubicBezTo>
                  <a:cubicBezTo>
                    <a:pt x="9720" y="2102"/>
                    <a:pt x="9684" y="2087"/>
                    <a:pt x="9673" y="2072"/>
                  </a:cubicBezTo>
                  <a:cubicBezTo>
                    <a:pt x="9657" y="2054"/>
                    <a:pt x="9632" y="2008"/>
                    <a:pt x="9636" y="1985"/>
                  </a:cubicBezTo>
                  <a:cubicBezTo>
                    <a:pt x="9640" y="1957"/>
                    <a:pt x="9681" y="1908"/>
                    <a:pt x="9707" y="1897"/>
                  </a:cubicBezTo>
                  <a:cubicBezTo>
                    <a:pt x="9725" y="1889"/>
                    <a:pt x="9773" y="1916"/>
                    <a:pt x="9789" y="1903"/>
                  </a:cubicBezTo>
                  <a:cubicBezTo>
                    <a:pt x="9802" y="1891"/>
                    <a:pt x="9801" y="1848"/>
                    <a:pt x="9794" y="1832"/>
                  </a:cubicBezTo>
                  <a:cubicBezTo>
                    <a:pt x="9788" y="1817"/>
                    <a:pt x="9750" y="1804"/>
                    <a:pt x="9743" y="1789"/>
                  </a:cubicBezTo>
                  <a:cubicBezTo>
                    <a:pt x="9733" y="1766"/>
                    <a:pt x="9744" y="1713"/>
                    <a:pt x="9743" y="1687"/>
                  </a:cubicBezTo>
                  <a:cubicBezTo>
                    <a:pt x="9743" y="1653"/>
                    <a:pt x="9752" y="1581"/>
                    <a:pt x="9741" y="1549"/>
                  </a:cubicBezTo>
                  <a:cubicBezTo>
                    <a:pt x="9733" y="1527"/>
                    <a:pt x="9693" y="1499"/>
                    <a:pt x="9684" y="1478"/>
                  </a:cubicBezTo>
                  <a:cubicBezTo>
                    <a:pt x="9674" y="1455"/>
                    <a:pt x="9670" y="1404"/>
                    <a:pt x="9670" y="1379"/>
                  </a:cubicBezTo>
                  <a:cubicBezTo>
                    <a:pt x="9670" y="1362"/>
                    <a:pt x="9682" y="1328"/>
                    <a:pt x="9678" y="1311"/>
                  </a:cubicBezTo>
                  <a:cubicBezTo>
                    <a:pt x="9674" y="1289"/>
                    <a:pt x="9637" y="1254"/>
                    <a:pt x="9633" y="1232"/>
                  </a:cubicBezTo>
                  <a:cubicBezTo>
                    <a:pt x="9631" y="1221"/>
                    <a:pt x="9630" y="1193"/>
                    <a:pt x="9639" y="1186"/>
                  </a:cubicBezTo>
                  <a:cubicBezTo>
                    <a:pt x="9648" y="1179"/>
                    <a:pt x="9675" y="1193"/>
                    <a:pt x="9687" y="1192"/>
                  </a:cubicBezTo>
                  <a:cubicBezTo>
                    <a:pt x="9700" y="1191"/>
                    <a:pt x="9730" y="1186"/>
                    <a:pt x="9738" y="1175"/>
                  </a:cubicBezTo>
                  <a:cubicBezTo>
                    <a:pt x="9750" y="1156"/>
                    <a:pt x="9733" y="1108"/>
                    <a:pt x="9729" y="1086"/>
                  </a:cubicBezTo>
                  <a:cubicBezTo>
                    <a:pt x="9727" y="1074"/>
                    <a:pt x="9723" y="1050"/>
                    <a:pt x="9718" y="1039"/>
                  </a:cubicBezTo>
                  <a:cubicBezTo>
                    <a:pt x="9711" y="1025"/>
                    <a:pt x="9684" y="1006"/>
                    <a:pt x="9680" y="991"/>
                  </a:cubicBezTo>
                  <a:cubicBezTo>
                    <a:pt x="9677" y="982"/>
                    <a:pt x="9679" y="961"/>
                    <a:pt x="9684" y="953"/>
                  </a:cubicBezTo>
                  <a:cubicBezTo>
                    <a:pt x="9692" y="940"/>
                    <a:pt x="9728" y="935"/>
                    <a:pt x="9738" y="923"/>
                  </a:cubicBezTo>
                  <a:cubicBezTo>
                    <a:pt x="9753" y="905"/>
                    <a:pt x="9768" y="859"/>
                    <a:pt x="9767" y="835"/>
                  </a:cubicBezTo>
                  <a:cubicBezTo>
                    <a:pt x="9767" y="812"/>
                    <a:pt x="9751" y="765"/>
                    <a:pt x="9735" y="748"/>
                  </a:cubicBezTo>
                  <a:cubicBezTo>
                    <a:pt x="9717" y="730"/>
                    <a:pt x="9661" y="725"/>
                    <a:pt x="9641" y="710"/>
                  </a:cubicBezTo>
                  <a:cubicBezTo>
                    <a:pt x="9627" y="698"/>
                    <a:pt x="9603" y="668"/>
                    <a:pt x="9598" y="650"/>
                  </a:cubicBezTo>
                  <a:cubicBezTo>
                    <a:pt x="9590" y="625"/>
                    <a:pt x="9584" y="565"/>
                    <a:pt x="9602" y="545"/>
                  </a:cubicBezTo>
                  <a:cubicBezTo>
                    <a:pt x="9613" y="533"/>
                    <a:pt x="9653" y="546"/>
                    <a:pt x="9666" y="535"/>
                  </a:cubicBezTo>
                  <a:cubicBezTo>
                    <a:pt x="9679" y="524"/>
                    <a:pt x="9686" y="484"/>
                    <a:pt x="9688" y="466"/>
                  </a:cubicBezTo>
                  <a:cubicBezTo>
                    <a:pt x="9692" y="438"/>
                    <a:pt x="9688" y="379"/>
                    <a:pt x="9681" y="351"/>
                  </a:cubicBezTo>
                  <a:cubicBezTo>
                    <a:pt x="9675" y="326"/>
                    <a:pt x="9655" y="276"/>
                    <a:pt x="9639" y="255"/>
                  </a:cubicBezTo>
                  <a:cubicBezTo>
                    <a:pt x="9627" y="241"/>
                    <a:pt x="9592" y="225"/>
                    <a:pt x="9581" y="211"/>
                  </a:cubicBezTo>
                  <a:cubicBezTo>
                    <a:pt x="9572" y="200"/>
                    <a:pt x="9556" y="173"/>
                    <a:pt x="9557" y="159"/>
                  </a:cubicBezTo>
                  <a:cubicBezTo>
                    <a:pt x="9557" y="144"/>
                    <a:pt x="9578" y="119"/>
                    <a:pt x="9585" y="105"/>
                  </a:cubicBezTo>
                  <a:cubicBezTo>
                    <a:pt x="9592" y="92"/>
                    <a:pt x="9610" y="66"/>
                    <a:pt x="9613" y="51"/>
                  </a:cubicBezTo>
                  <a:cubicBezTo>
                    <a:pt x="9616" y="40"/>
                    <a:pt x="9609" y="18"/>
                    <a:pt x="9607" y="0"/>
                  </a:cubicBezTo>
                  <a:lnTo>
                    <a:pt x="2941" y="0"/>
                  </a:lnTo>
                  <a:close/>
                  <a:moveTo>
                    <a:pt x="4745" y="11541"/>
                  </a:moveTo>
                  <a:cubicBezTo>
                    <a:pt x="4741" y="11526"/>
                    <a:pt x="4719" y="11502"/>
                    <a:pt x="4718" y="11488"/>
                  </a:cubicBezTo>
                  <a:cubicBezTo>
                    <a:pt x="4717" y="11474"/>
                    <a:pt x="4730" y="11448"/>
                    <a:pt x="4737" y="11437"/>
                  </a:cubicBezTo>
                  <a:cubicBezTo>
                    <a:pt x="4748" y="11420"/>
                    <a:pt x="4779" y="11395"/>
                    <a:pt x="4792" y="11380"/>
                  </a:cubicBezTo>
                  <a:cubicBezTo>
                    <a:pt x="4805" y="11365"/>
                    <a:pt x="4833" y="11334"/>
                    <a:pt x="4843" y="11316"/>
                  </a:cubicBezTo>
                  <a:cubicBezTo>
                    <a:pt x="4853" y="11298"/>
                    <a:pt x="4867" y="11259"/>
                    <a:pt x="4873" y="11239"/>
                  </a:cubicBezTo>
                  <a:cubicBezTo>
                    <a:pt x="4876" y="11227"/>
                    <a:pt x="4880" y="11202"/>
                    <a:pt x="4880" y="11190"/>
                  </a:cubicBezTo>
                  <a:cubicBezTo>
                    <a:pt x="4882" y="11167"/>
                    <a:pt x="4871" y="11120"/>
                    <a:pt x="4875" y="11097"/>
                  </a:cubicBezTo>
                  <a:cubicBezTo>
                    <a:pt x="4878" y="11078"/>
                    <a:pt x="4898" y="11043"/>
                    <a:pt x="4907" y="11025"/>
                  </a:cubicBezTo>
                  <a:cubicBezTo>
                    <a:pt x="4916" y="11009"/>
                    <a:pt x="4940" y="10980"/>
                    <a:pt x="4947" y="10963"/>
                  </a:cubicBezTo>
                  <a:cubicBezTo>
                    <a:pt x="4953" y="10947"/>
                    <a:pt x="4959" y="10911"/>
                    <a:pt x="4958" y="10893"/>
                  </a:cubicBezTo>
                  <a:cubicBezTo>
                    <a:pt x="4956" y="10870"/>
                    <a:pt x="4929" y="10828"/>
                    <a:pt x="4926" y="10805"/>
                  </a:cubicBezTo>
                  <a:cubicBezTo>
                    <a:pt x="4922" y="10778"/>
                    <a:pt x="4923" y="10722"/>
                    <a:pt x="4930" y="10695"/>
                  </a:cubicBezTo>
                  <a:cubicBezTo>
                    <a:pt x="4937" y="10668"/>
                    <a:pt x="4968" y="10619"/>
                    <a:pt x="4980" y="10593"/>
                  </a:cubicBezTo>
                  <a:cubicBezTo>
                    <a:pt x="4989" y="10574"/>
                    <a:pt x="5009" y="10536"/>
                    <a:pt x="5014" y="10516"/>
                  </a:cubicBezTo>
                  <a:cubicBezTo>
                    <a:pt x="5019" y="10499"/>
                    <a:pt x="5018" y="10463"/>
                    <a:pt x="5024" y="10446"/>
                  </a:cubicBezTo>
                  <a:cubicBezTo>
                    <a:pt x="5030" y="10430"/>
                    <a:pt x="5055" y="10403"/>
                    <a:pt x="5060" y="10386"/>
                  </a:cubicBezTo>
                  <a:cubicBezTo>
                    <a:pt x="5065" y="10366"/>
                    <a:pt x="5051" y="10323"/>
                    <a:pt x="5060" y="10305"/>
                  </a:cubicBezTo>
                  <a:cubicBezTo>
                    <a:pt x="5073" y="10278"/>
                    <a:pt x="5132" y="10251"/>
                    <a:pt x="5154" y="10231"/>
                  </a:cubicBezTo>
                  <a:cubicBezTo>
                    <a:pt x="5166" y="10220"/>
                    <a:pt x="5191" y="10198"/>
                    <a:pt x="5199" y="10184"/>
                  </a:cubicBezTo>
                  <a:cubicBezTo>
                    <a:pt x="5208" y="10168"/>
                    <a:pt x="5211" y="10131"/>
                    <a:pt x="5216" y="10114"/>
                  </a:cubicBezTo>
                  <a:cubicBezTo>
                    <a:pt x="5222" y="10097"/>
                    <a:pt x="5234" y="10062"/>
                    <a:pt x="5243" y="10046"/>
                  </a:cubicBezTo>
                  <a:cubicBezTo>
                    <a:pt x="5251" y="10031"/>
                    <a:pt x="5275" y="10006"/>
                    <a:pt x="5284" y="9991"/>
                  </a:cubicBezTo>
                  <a:cubicBezTo>
                    <a:pt x="5297" y="9971"/>
                    <a:pt x="5318" y="9928"/>
                    <a:pt x="5330" y="9906"/>
                  </a:cubicBezTo>
                  <a:cubicBezTo>
                    <a:pt x="5338" y="9890"/>
                    <a:pt x="5358" y="9858"/>
                    <a:pt x="5364" y="9840"/>
                  </a:cubicBezTo>
                  <a:cubicBezTo>
                    <a:pt x="5370" y="9817"/>
                    <a:pt x="5361" y="9766"/>
                    <a:pt x="5371" y="9744"/>
                  </a:cubicBezTo>
                  <a:cubicBezTo>
                    <a:pt x="5379" y="9728"/>
                    <a:pt x="5412" y="9707"/>
                    <a:pt x="5424" y="9693"/>
                  </a:cubicBezTo>
                  <a:cubicBezTo>
                    <a:pt x="5439" y="9676"/>
                    <a:pt x="5469" y="9641"/>
                    <a:pt x="5477" y="9620"/>
                  </a:cubicBezTo>
                  <a:cubicBezTo>
                    <a:pt x="5485" y="9597"/>
                    <a:pt x="5483" y="9549"/>
                    <a:pt x="5488" y="9525"/>
                  </a:cubicBezTo>
                  <a:cubicBezTo>
                    <a:pt x="5491" y="9513"/>
                    <a:pt x="5502" y="9490"/>
                    <a:pt x="5501" y="9478"/>
                  </a:cubicBezTo>
                  <a:cubicBezTo>
                    <a:pt x="5500" y="9465"/>
                    <a:pt x="5481" y="9442"/>
                    <a:pt x="5479" y="9429"/>
                  </a:cubicBezTo>
                  <a:cubicBezTo>
                    <a:pt x="5476" y="9416"/>
                    <a:pt x="5476" y="9386"/>
                    <a:pt x="5482" y="9374"/>
                  </a:cubicBezTo>
                  <a:cubicBezTo>
                    <a:pt x="5491" y="9360"/>
                    <a:pt x="5527" y="9348"/>
                    <a:pt x="5539" y="9337"/>
                  </a:cubicBezTo>
                  <a:cubicBezTo>
                    <a:pt x="5549" y="9327"/>
                    <a:pt x="5562" y="9302"/>
                    <a:pt x="5571" y="9291"/>
                  </a:cubicBezTo>
                  <a:cubicBezTo>
                    <a:pt x="5582" y="9279"/>
                    <a:pt x="5606" y="9256"/>
                    <a:pt x="5618" y="9246"/>
                  </a:cubicBezTo>
                  <a:cubicBezTo>
                    <a:pt x="5628" y="9238"/>
                    <a:pt x="5651" y="9225"/>
                    <a:pt x="5662" y="9218"/>
                  </a:cubicBezTo>
                  <a:cubicBezTo>
                    <a:pt x="5678" y="9206"/>
                    <a:pt x="5708" y="9181"/>
                    <a:pt x="5722" y="9167"/>
                  </a:cubicBezTo>
                  <a:cubicBezTo>
                    <a:pt x="5734" y="9155"/>
                    <a:pt x="5753" y="9128"/>
                    <a:pt x="5765" y="9118"/>
                  </a:cubicBezTo>
                  <a:cubicBezTo>
                    <a:pt x="5780" y="9106"/>
                    <a:pt x="5817" y="9094"/>
                    <a:pt x="5832" y="9082"/>
                  </a:cubicBezTo>
                  <a:cubicBezTo>
                    <a:pt x="5832" y="9082"/>
                    <a:pt x="5832" y="9082"/>
                    <a:pt x="5832" y="9081"/>
                  </a:cubicBezTo>
                  <a:lnTo>
                    <a:pt x="5832" y="9081"/>
                  </a:lnTo>
                  <a:cubicBezTo>
                    <a:pt x="5848" y="9068"/>
                    <a:pt x="5875" y="9037"/>
                    <a:pt x="5886" y="9020"/>
                  </a:cubicBezTo>
                  <a:cubicBezTo>
                    <a:pt x="5898" y="9002"/>
                    <a:pt x="5913" y="8962"/>
                    <a:pt x="5920" y="8942"/>
                  </a:cubicBezTo>
                  <a:cubicBezTo>
                    <a:pt x="5928" y="8920"/>
                    <a:pt x="5940" y="8875"/>
                    <a:pt x="5949" y="8853"/>
                  </a:cubicBezTo>
                  <a:cubicBezTo>
                    <a:pt x="5956" y="8834"/>
                    <a:pt x="5968" y="8789"/>
                    <a:pt x="5984" y="8776"/>
                  </a:cubicBezTo>
                  <a:cubicBezTo>
                    <a:pt x="5999" y="8765"/>
                    <a:pt x="6039" y="8768"/>
                    <a:pt x="6056" y="8761"/>
                  </a:cubicBezTo>
                  <a:cubicBezTo>
                    <a:pt x="6071" y="8755"/>
                    <a:pt x="6099" y="8738"/>
                    <a:pt x="6109" y="8725"/>
                  </a:cubicBezTo>
                  <a:cubicBezTo>
                    <a:pt x="6115" y="8717"/>
                    <a:pt x="6116" y="8694"/>
                    <a:pt x="6122" y="8686"/>
                  </a:cubicBezTo>
                  <a:cubicBezTo>
                    <a:pt x="6136" y="8667"/>
                    <a:pt x="6173" y="8627"/>
                    <a:pt x="6196" y="8631"/>
                  </a:cubicBezTo>
                  <a:cubicBezTo>
                    <a:pt x="6207" y="8633"/>
                    <a:pt x="6215" y="8659"/>
                    <a:pt x="6220" y="8669"/>
                  </a:cubicBezTo>
                  <a:cubicBezTo>
                    <a:pt x="6226" y="8680"/>
                    <a:pt x="6245" y="8706"/>
                    <a:pt x="6239" y="8718"/>
                  </a:cubicBezTo>
                  <a:cubicBezTo>
                    <a:pt x="6234" y="8728"/>
                    <a:pt x="6204" y="8723"/>
                    <a:pt x="6196" y="8731"/>
                  </a:cubicBezTo>
                  <a:cubicBezTo>
                    <a:pt x="6189" y="8737"/>
                    <a:pt x="6183" y="8752"/>
                    <a:pt x="6179" y="8766"/>
                  </a:cubicBezTo>
                  <a:cubicBezTo>
                    <a:pt x="6176" y="8776"/>
                    <a:pt x="6174" y="8786"/>
                    <a:pt x="6173" y="8793"/>
                  </a:cubicBezTo>
                  <a:cubicBezTo>
                    <a:pt x="6169" y="8822"/>
                    <a:pt x="6177" y="8879"/>
                    <a:pt x="6177" y="8908"/>
                  </a:cubicBezTo>
                  <a:cubicBezTo>
                    <a:pt x="6177" y="8928"/>
                    <a:pt x="6181" y="8967"/>
                    <a:pt x="6175" y="8986"/>
                  </a:cubicBezTo>
                  <a:cubicBezTo>
                    <a:pt x="6169" y="9007"/>
                    <a:pt x="6135" y="9040"/>
                    <a:pt x="6128" y="9061"/>
                  </a:cubicBezTo>
                  <a:cubicBezTo>
                    <a:pt x="6118" y="9091"/>
                    <a:pt x="6113" y="9154"/>
                    <a:pt x="6115" y="9186"/>
                  </a:cubicBezTo>
                  <a:cubicBezTo>
                    <a:pt x="6116" y="9210"/>
                    <a:pt x="6136" y="9257"/>
                    <a:pt x="6137" y="9282"/>
                  </a:cubicBezTo>
                  <a:cubicBezTo>
                    <a:pt x="6139" y="9302"/>
                    <a:pt x="6142" y="9345"/>
                    <a:pt x="6130" y="9361"/>
                  </a:cubicBezTo>
                  <a:cubicBezTo>
                    <a:pt x="6118" y="9376"/>
                    <a:pt x="6074" y="9375"/>
                    <a:pt x="6058" y="9386"/>
                  </a:cubicBezTo>
                  <a:cubicBezTo>
                    <a:pt x="6050" y="9391"/>
                    <a:pt x="6037" y="9405"/>
                    <a:pt x="6033" y="9414"/>
                  </a:cubicBezTo>
                  <a:cubicBezTo>
                    <a:pt x="6027" y="9430"/>
                    <a:pt x="6027" y="9467"/>
                    <a:pt x="6032" y="9484"/>
                  </a:cubicBezTo>
                  <a:cubicBezTo>
                    <a:pt x="6034" y="9493"/>
                    <a:pt x="6042" y="9513"/>
                    <a:pt x="6050" y="9518"/>
                  </a:cubicBezTo>
                  <a:cubicBezTo>
                    <a:pt x="6069" y="9527"/>
                    <a:pt x="6113" y="9503"/>
                    <a:pt x="6133" y="9508"/>
                  </a:cubicBezTo>
                  <a:cubicBezTo>
                    <a:pt x="6145" y="9511"/>
                    <a:pt x="6165" y="9527"/>
                    <a:pt x="6171" y="9537"/>
                  </a:cubicBezTo>
                  <a:cubicBezTo>
                    <a:pt x="6183" y="9554"/>
                    <a:pt x="6194" y="9595"/>
                    <a:pt x="6194" y="9616"/>
                  </a:cubicBezTo>
                  <a:cubicBezTo>
                    <a:pt x="6194" y="9640"/>
                    <a:pt x="6179" y="9686"/>
                    <a:pt x="6169" y="9708"/>
                  </a:cubicBezTo>
                  <a:cubicBezTo>
                    <a:pt x="6160" y="9730"/>
                    <a:pt x="6134" y="9772"/>
                    <a:pt x="6116" y="9789"/>
                  </a:cubicBezTo>
                  <a:cubicBezTo>
                    <a:pt x="6099" y="9806"/>
                    <a:pt x="6058" y="9834"/>
                    <a:pt x="6035" y="9840"/>
                  </a:cubicBezTo>
                  <a:cubicBezTo>
                    <a:pt x="6009" y="9848"/>
                    <a:pt x="5949" y="9828"/>
                    <a:pt x="5924" y="9840"/>
                  </a:cubicBezTo>
                  <a:cubicBezTo>
                    <a:pt x="5897" y="9854"/>
                    <a:pt x="5867" y="9911"/>
                    <a:pt x="5850" y="9937"/>
                  </a:cubicBezTo>
                  <a:cubicBezTo>
                    <a:pt x="5835" y="9960"/>
                    <a:pt x="5813" y="10013"/>
                    <a:pt x="5794" y="10033"/>
                  </a:cubicBezTo>
                  <a:cubicBezTo>
                    <a:pt x="5774" y="10052"/>
                    <a:pt x="5719" y="10070"/>
                    <a:pt x="5699" y="10089"/>
                  </a:cubicBezTo>
                  <a:cubicBezTo>
                    <a:pt x="5671" y="10118"/>
                    <a:pt x="5631" y="10189"/>
                    <a:pt x="5618" y="10227"/>
                  </a:cubicBezTo>
                  <a:cubicBezTo>
                    <a:pt x="5612" y="10246"/>
                    <a:pt x="5607" y="10285"/>
                    <a:pt x="5609" y="10305"/>
                  </a:cubicBezTo>
                  <a:cubicBezTo>
                    <a:pt x="5611" y="10324"/>
                    <a:pt x="5632" y="10360"/>
                    <a:pt x="5635" y="10380"/>
                  </a:cubicBezTo>
                  <a:cubicBezTo>
                    <a:pt x="5640" y="10403"/>
                    <a:pt x="5646" y="10452"/>
                    <a:pt x="5639" y="10474"/>
                  </a:cubicBezTo>
                  <a:cubicBezTo>
                    <a:pt x="5633" y="10496"/>
                    <a:pt x="5596" y="10526"/>
                    <a:pt x="5588" y="10546"/>
                  </a:cubicBezTo>
                  <a:cubicBezTo>
                    <a:pt x="5579" y="10570"/>
                    <a:pt x="5588" y="10623"/>
                    <a:pt x="5579" y="10646"/>
                  </a:cubicBezTo>
                  <a:cubicBezTo>
                    <a:pt x="5571" y="10667"/>
                    <a:pt x="5537" y="10698"/>
                    <a:pt x="5526" y="10718"/>
                  </a:cubicBezTo>
                  <a:cubicBezTo>
                    <a:pt x="5514" y="10738"/>
                    <a:pt x="5497" y="10782"/>
                    <a:pt x="5490" y="10805"/>
                  </a:cubicBezTo>
                  <a:cubicBezTo>
                    <a:pt x="5481" y="10831"/>
                    <a:pt x="5473" y="10885"/>
                    <a:pt x="5464" y="10910"/>
                  </a:cubicBezTo>
                  <a:cubicBezTo>
                    <a:pt x="5459" y="10923"/>
                    <a:pt x="5448" y="10944"/>
                    <a:pt x="5438" y="10962"/>
                  </a:cubicBezTo>
                  <a:cubicBezTo>
                    <a:pt x="5432" y="10971"/>
                    <a:pt x="5428" y="10980"/>
                    <a:pt x="5424" y="10986"/>
                  </a:cubicBezTo>
                  <a:cubicBezTo>
                    <a:pt x="5412" y="11007"/>
                    <a:pt x="5379" y="11044"/>
                    <a:pt x="5371" y="11067"/>
                  </a:cubicBezTo>
                  <a:cubicBezTo>
                    <a:pt x="5364" y="11086"/>
                    <a:pt x="5371" y="11130"/>
                    <a:pt x="5362" y="11148"/>
                  </a:cubicBezTo>
                  <a:cubicBezTo>
                    <a:pt x="5355" y="11161"/>
                    <a:pt x="5330" y="11179"/>
                    <a:pt x="5320" y="11190"/>
                  </a:cubicBezTo>
                  <a:cubicBezTo>
                    <a:pt x="5306" y="11205"/>
                    <a:pt x="5277" y="11236"/>
                    <a:pt x="5264" y="11252"/>
                  </a:cubicBezTo>
                  <a:cubicBezTo>
                    <a:pt x="5245" y="11275"/>
                    <a:pt x="5213" y="11325"/>
                    <a:pt x="5194" y="11348"/>
                  </a:cubicBezTo>
                  <a:cubicBezTo>
                    <a:pt x="5181" y="11363"/>
                    <a:pt x="5152" y="11389"/>
                    <a:pt x="5141" y="11405"/>
                  </a:cubicBezTo>
                  <a:cubicBezTo>
                    <a:pt x="5124" y="11429"/>
                    <a:pt x="5103" y="11485"/>
                    <a:pt x="5090" y="11512"/>
                  </a:cubicBezTo>
                  <a:cubicBezTo>
                    <a:pt x="5072" y="11549"/>
                    <a:pt x="5035" y="11622"/>
                    <a:pt x="5018" y="11659"/>
                  </a:cubicBezTo>
                  <a:cubicBezTo>
                    <a:pt x="5009" y="11681"/>
                    <a:pt x="4986" y="11722"/>
                    <a:pt x="4982" y="11744"/>
                  </a:cubicBezTo>
                  <a:cubicBezTo>
                    <a:pt x="4979" y="11766"/>
                    <a:pt x="4993" y="11810"/>
                    <a:pt x="4988" y="11831"/>
                  </a:cubicBezTo>
                  <a:cubicBezTo>
                    <a:pt x="4984" y="11850"/>
                    <a:pt x="4965" y="11889"/>
                    <a:pt x="4948" y="11899"/>
                  </a:cubicBezTo>
                  <a:cubicBezTo>
                    <a:pt x="4930" y="11909"/>
                    <a:pt x="4884" y="11908"/>
                    <a:pt x="4865" y="11899"/>
                  </a:cubicBezTo>
                  <a:cubicBezTo>
                    <a:pt x="4847" y="11891"/>
                    <a:pt x="4821" y="11858"/>
                    <a:pt x="4813" y="11841"/>
                  </a:cubicBezTo>
                  <a:cubicBezTo>
                    <a:pt x="4805" y="11824"/>
                    <a:pt x="4812" y="11782"/>
                    <a:pt x="4801" y="11767"/>
                  </a:cubicBezTo>
                  <a:cubicBezTo>
                    <a:pt x="4791" y="11753"/>
                    <a:pt x="4752" y="11748"/>
                    <a:pt x="4741" y="11735"/>
                  </a:cubicBezTo>
                  <a:cubicBezTo>
                    <a:pt x="4731" y="11723"/>
                    <a:pt x="4722" y="11690"/>
                    <a:pt x="4722" y="11675"/>
                  </a:cubicBezTo>
                  <a:cubicBezTo>
                    <a:pt x="4722" y="11668"/>
                    <a:pt x="4724" y="11659"/>
                    <a:pt x="4727" y="11650"/>
                  </a:cubicBezTo>
                  <a:cubicBezTo>
                    <a:pt x="4733" y="11631"/>
                    <a:pt x="4743" y="11610"/>
                    <a:pt x="4745" y="11597"/>
                  </a:cubicBezTo>
                  <a:cubicBezTo>
                    <a:pt x="4747" y="11583"/>
                    <a:pt x="4748" y="11554"/>
                    <a:pt x="4745" y="11541"/>
                  </a:cubicBezTo>
                  <a:close/>
                  <a:moveTo>
                    <a:pt x="2698" y="7862"/>
                  </a:moveTo>
                  <a:cubicBezTo>
                    <a:pt x="2718" y="7846"/>
                    <a:pt x="2767" y="7826"/>
                    <a:pt x="2792" y="7818"/>
                  </a:cubicBezTo>
                  <a:cubicBezTo>
                    <a:pt x="2815" y="7811"/>
                    <a:pt x="2867" y="7789"/>
                    <a:pt x="2888" y="7801"/>
                  </a:cubicBezTo>
                  <a:cubicBezTo>
                    <a:pt x="2905" y="7812"/>
                    <a:pt x="2905" y="7860"/>
                    <a:pt x="2915" y="7878"/>
                  </a:cubicBezTo>
                  <a:cubicBezTo>
                    <a:pt x="2925" y="7896"/>
                    <a:pt x="2950" y="7934"/>
                    <a:pt x="2968" y="7943"/>
                  </a:cubicBezTo>
                  <a:cubicBezTo>
                    <a:pt x="2991" y="7954"/>
                    <a:pt x="3045" y="7951"/>
                    <a:pt x="3069" y="7960"/>
                  </a:cubicBezTo>
                  <a:cubicBezTo>
                    <a:pt x="3087" y="7967"/>
                    <a:pt x="3120" y="7986"/>
                    <a:pt x="3134" y="8000"/>
                  </a:cubicBezTo>
                  <a:cubicBezTo>
                    <a:pt x="3148" y="8013"/>
                    <a:pt x="3171" y="8047"/>
                    <a:pt x="3176" y="8066"/>
                  </a:cubicBezTo>
                  <a:cubicBezTo>
                    <a:pt x="3183" y="8088"/>
                    <a:pt x="3172" y="8135"/>
                    <a:pt x="3178" y="8157"/>
                  </a:cubicBezTo>
                  <a:cubicBezTo>
                    <a:pt x="3182" y="8171"/>
                    <a:pt x="3202" y="8195"/>
                    <a:pt x="3206" y="8209"/>
                  </a:cubicBezTo>
                  <a:cubicBezTo>
                    <a:pt x="3209" y="8221"/>
                    <a:pt x="3207" y="8245"/>
                    <a:pt x="3209" y="8257"/>
                  </a:cubicBezTo>
                  <a:cubicBezTo>
                    <a:pt x="3212" y="8271"/>
                    <a:pt x="3223" y="8299"/>
                    <a:pt x="3227" y="8312"/>
                  </a:cubicBezTo>
                  <a:cubicBezTo>
                    <a:pt x="3234" y="8333"/>
                    <a:pt x="3242" y="8376"/>
                    <a:pt x="3254" y="8393"/>
                  </a:cubicBezTo>
                  <a:cubicBezTo>
                    <a:pt x="3266" y="8411"/>
                    <a:pt x="3302" y="8437"/>
                    <a:pt x="3321" y="8447"/>
                  </a:cubicBezTo>
                  <a:cubicBezTo>
                    <a:pt x="3333" y="8453"/>
                    <a:pt x="3363" y="8453"/>
                    <a:pt x="3375" y="8461"/>
                  </a:cubicBezTo>
                  <a:cubicBezTo>
                    <a:pt x="3385" y="8469"/>
                    <a:pt x="3392" y="8501"/>
                    <a:pt x="3404" y="8505"/>
                  </a:cubicBezTo>
                  <a:cubicBezTo>
                    <a:pt x="3422" y="8510"/>
                    <a:pt x="3459" y="8491"/>
                    <a:pt x="3472" y="8478"/>
                  </a:cubicBezTo>
                  <a:cubicBezTo>
                    <a:pt x="3485" y="8466"/>
                    <a:pt x="3497" y="8432"/>
                    <a:pt x="3501" y="8416"/>
                  </a:cubicBezTo>
                  <a:cubicBezTo>
                    <a:pt x="3506" y="8390"/>
                    <a:pt x="3512" y="8336"/>
                    <a:pt x="3501" y="8312"/>
                  </a:cubicBezTo>
                  <a:cubicBezTo>
                    <a:pt x="3494" y="8298"/>
                    <a:pt x="3459" y="8287"/>
                    <a:pt x="3452" y="8273"/>
                  </a:cubicBezTo>
                  <a:cubicBezTo>
                    <a:pt x="3435" y="8233"/>
                    <a:pt x="3467" y="8143"/>
                    <a:pt x="3462" y="8100"/>
                  </a:cubicBezTo>
                  <a:cubicBezTo>
                    <a:pt x="3459" y="8070"/>
                    <a:pt x="3439" y="8011"/>
                    <a:pt x="3431" y="7981"/>
                  </a:cubicBezTo>
                  <a:cubicBezTo>
                    <a:pt x="3426" y="7963"/>
                    <a:pt x="3415" y="7928"/>
                    <a:pt x="3411" y="7910"/>
                  </a:cubicBezTo>
                  <a:cubicBezTo>
                    <a:pt x="3407" y="7885"/>
                    <a:pt x="3410" y="7833"/>
                    <a:pt x="3402" y="7809"/>
                  </a:cubicBezTo>
                  <a:cubicBezTo>
                    <a:pt x="3397" y="7795"/>
                    <a:pt x="3373" y="7775"/>
                    <a:pt x="3369" y="7762"/>
                  </a:cubicBezTo>
                  <a:cubicBezTo>
                    <a:pt x="3362" y="7741"/>
                    <a:pt x="3372" y="7696"/>
                    <a:pt x="3366" y="7675"/>
                  </a:cubicBezTo>
                  <a:cubicBezTo>
                    <a:pt x="3362" y="7659"/>
                    <a:pt x="3340" y="7633"/>
                    <a:pt x="3333" y="7617"/>
                  </a:cubicBezTo>
                  <a:cubicBezTo>
                    <a:pt x="3324" y="7598"/>
                    <a:pt x="3305" y="7557"/>
                    <a:pt x="3301" y="7535"/>
                  </a:cubicBezTo>
                  <a:cubicBezTo>
                    <a:pt x="3296" y="7507"/>
                    <a:pt x="3300" y="7449"/>
                    <a:pt x="3304" y="7420"/>
                  </a:cubicBezTo>
                  <a:cubicBezTo>
                    <a:pt x="3306" y="7401"/>
                    <a:pt x="3322" y="7366"/>
                    <a:pt x="3323" y="7347"/>
                  </a:cubicBezTo>
                  <a:cubicBezTo>
                    <a:pt x="3323" y="7331"/>
                    <a:pt x="3317" y="7298"/>
                    <a:pt x="3309" y="7284"/>
                  </a:cubicBezTo>
                  <a:cubicBezTo>
                    <a:pt x="3302" y="7274"/>
                    <a:pt x="3273" y="7263"/>
                    <a:pt x="3272" y="7250"/>
                  </a:cubicBezTo>
                  <a:cubicBezTo>
                    <a:pt x="3270" y="7235"/>
                    <a:pt x="3301" y="7213"/>
                    <a:pt x="3306" y="7198"/>
                  </a:cubicBezTo>
                  <a:cubicBezTo>
                    <a:pt x="3311" y="7179"/>
                    <a:pt x="3304" y="7140"/>
                    <a:pt x="3305" y="7121"/>
                  </a:cubicBezTo>
                  <a:cubicBezTo>
                    <a:pt x="3306" y="7102"/>
                    <a:pt x="3306" y="7062"/>
                    <a:pt x="3313" y="7044"/>
                  </a:cubicBezTo>
                  <a:cubicBezTo>
                    <a:pt x="3319" y="7030"/>
                    <a:pt x="3336" y="7005"/>
                    <a:pt x="3349" y="6998"/>
                  </a:cubicBezTo>
                  <a:cubicBezTo>
                    <a:pt x="3356" y="6994"/>
                    <a:pt x="3373" y="6992"/>
                    <a:pt x="3380" y="6995"/>
                  </a:cubicBezTo>
                  <a:cubicBezTo>
                    <a:pt x="3390" y="6998"/>
                    <a:pt x="3407" y="7013"/>
                    <a:pt x="3411" y="7023"/>
                  </a:cubicBezTo>
                  <a:cubicBezTo>
                    <a:pt x="3416" y="7034"/>
                    <a:pt x="3414" y="7060"/>
                    <a:pt x="3411" y="7071"/>
                  </a:cubicBezTo>
                  <a:cubicBezTo>
                    <a:pt x="3409" y="7081"/>
                    <a:pt x="3390" y="7097"/>
                    <a:pt x="3391" y="7108"/>
                  </a:cubicBezTo>
                  <a:cubicBezTo>
                    <a:pt x="3392" y="7121"/>
                    <a:pt x="3411" y="7143"/>
                    <a:pt x="3423" y="7149"/>
                  </a:cubicBezTo>
                  <a:cubicBezTo>
                    <a:pt x="3434" y="7155"/>
                    <a:pt x="3461" y="7156"/>
                    <a:pt x="3473" y="7153"/>
                  </a:cubicBezTo>
                  <a:cubicBezTo>
                    <a:pt x="3487" y="7150"/>
                    <a:pt x="3516" y="7138"/>
                    <a:pt x="3524" y="7126"/>
                  </a:cubicBezTo>
                  <a:cubicBezTo>
                    <a:pt x="3530" y="7116"/>
                    <a:pt x="3527" y="7091"/>
                    <a:pt x="3525" y="7080"/>
                  </a:cubicBezTo>
                  <a:cubicBezTo>
                    <a:pt x="3522" y="7067"/>
                    <a:pt x="3503" y="7045"/>
                    <a:pt x="3503" y="7032"/>
                  </a:cubicBezTo>
                  <a:cubicBezTo>
                    <a:pt x="3503" y="7018"/>
                    <a:pt x="3515" y="6991"/>
                    <a:pt x="3524" y="6980"/>
                  </a:cubicBezTo>
                  <a:cubicBezTo>
                    <a:pt x="3530" y="6971"/>
                    <a:pt x="3546" y="6955"/>
                    <a:pt x="3556" y="6954"/>
                  </a:cubicBezTo>
                  <a:cubicBezTo>
                    <a:pt x="3574" y="6952"/>
                    <a:pt x="3603" y="6989"/>
                    <a:pt x="3622" y="6989"/>
                  </a:cubicBezTo>
                  <a:cubicBezTo>
                    <a:pt x="3632" y="6989"/>
                    <a:pt x="3648" y="6975"/>
                    <a:pt x="3658" y="6971"/>
                  </a:cubicBezTo>
                  <a:cubicBezTo>
                    <a:pt x="3673" y="6966"/>
                    <a:pt x="3705" y="6960"/>
                    <a:pt x="3721" y="6957"/>
                  </a:cubicBezTo>
                  <a:cubicBezTo>
                    <a:pt x="3741" y="6953"/>
                    <a:pt x="3780" y="6944"/>
                    <a:pt x="3800" y="6946"/>
                  </a:cubicBezTo>
                  <a:cubicBezTo>
                    <a:pt x="3813" y="6947"/>
                    <a:pt x="3837" y="6961"/>
                    <a:pt x="3850" y="6962"/>
                  </a:cubicBezTo>
                  <a:cubicBezTo>
                    <a:pt x="3872" y="6963"/>
                    <a:pt x="3916" y="6956"/>
                    <a:pt x="3936" y="6947"/>
                  </a:cubicBezTo>
                  <a:cubicBezTo>
                    <a:pt x="3955" y="6938"/>
                    <a:pt x="3984" y="6905"/>
                    <a:pt x="4002" y="6895"/>
                  </a:cubicBezTo>
                  <a:cubicBezTo>
                    <a:pt x="4018" y="6886"/>
                    <a:pt x="4053" y="6874"/>
                    <a:pt x="4071" y="6869"/>
                  </a:cubicBezTo>
                  <a:cubicBezTo>
                    <a:pt x="4099" y="6862"/>
                    <a:pt x="4162" y="6836"/>
                    <a:pt x="4184" y="6853"/>
                  </a:cubicBezTo>
                  <a:cubicBezTo>
                    <a:pt x="4193" y="6860"/>
                    <a:pt x="4186" y="6887"/>
                    <a:pt x="4189" y="6898"/>
                  </a:cubicBezTo>
                  <a:cubicBezTo>
                    <a:pt x="4192" y="6908"/>
                    <a:pt x="4199" y="6933"/>
                    <a:pt x="4210" y="6935"/>
                  </a:cubicBezTo>
                  <a:cubicBezTo>
                    <a:pt x="4223" y="6939"/>
                    <a:pt x="4242" y="6911"/>
                    <a:pt x="4255" y="6907"/>
                  </a:cubicBezTo>
                  <a:cubicBezTo>
                    <a:pt x="4273" y="6901"/>
                    <a:pt x="4315" y="6893"/>
                    <a:pt x="4332" y="6902"/>
                  </a:cubicBezTo>
                  <a:cubicBezTo>
                    <a:pt x="4340" y="6907"/>
                    <a:pt x="4351" y="6925"/>
                    <a:pt x="4350" y="6934"/>
                  </a:cubicBezTo>
                  <a:cubicBezTo>
                    <a:pt x="4350" y="6943"/>
                    <a:pt x="4335" y="6954"/>
                    <a:pt x="4329" y="6960"/>
                  </a:cubicBezTo>
                  <a:cubicBezTo>
                    <a:pt x="4323" y="6967"/>
                    <a:pt x="4305" y="6976"/>
                    <a:pt x="4300" y="6984"/>
                  </a:cubicBezTo>
                  <a:cubicBezTo>
                    <a:pt x="4294" y="6994"/>
                    <a:pt x="4290" y="7017"/>
                    <a:pt x="4288" y="7028"/>
                  </a:cubicBezTo>
                  <a:cubicBezTo>
                    <a:pt x="4286" y="7042"/>
                    <a:pt x="4279" y="7076"/>
                    <a:pt x="4288" y="7087"/>
                  </a:cubicBezTo>
                  <a:cubicBezTo>
                    <a:pt x="4298" y="7100"/>
                    <a:pt x="4336" y="7109"/>
                    <a:pt x="4350" y="7101"/>
                  </a:cubicBezTo>
                  <a:cubicBezTo>
                    <a:pt x="4363" y="7095"/>
                    <a:pt x="4362" y="7058"/>
                    <a:pt x="4373" y="7048"/>
                  </a:cubicBezTo>
                  <a:cubicBezTo>
                    <a:pt x="4380" y="7040"/>
                    <a:pt x="4401" y="7034"/>
                    <a:pt x="4412" y="7033"/>
                  </a:cubicBezTo>
                  <a:cubicBezTo>
                    <a:pt x="4426" y="7033"/>
                    <a:pt x="4454" y="7041"/>
                    <a:pt x="4465" y="7048"/>
                  </a:cubicBezTo>
                  <a:cubicBezTo>
                    <a:pt x="4482" y="7060"/>
                    <a:pt x="4505" y="7095"/>
                    <a:pt x="4517" y="7111"/>
                  </a:cubicBezTo>
                  <a:cubicBezTo>
                    <a:pt x="4525" y="7121"/>
                    <a:pt x="4534" y="7146"/>
                    <a:pt x="4546" y="7151"/>
                  </a:cubicBezTo>
                  <a:cubicBezTo>
                    <a:pt x="4561" y="7159"/>
                    <a:pt x="4599" y="7156"/>
                    <a:pt x="4613" y="7147"/>
                  </a:cubicBezTo>
                  <a:cubicBezTo>
                    <a:pt x="4621" y="7141"/>
                    <a:pt x="4628" y="7120"/>
                    <a:pt x="4629" y="7110"/>
                  </a:cubicBezTo>
                  <a:cubicBezTo>
                    <a:pt x="4630" y="7098"/>
                    <a:pt x="4617" y="7076"/>
                    <a:pt x="4618" y="7065"/>
                  </a:cubicBezTo>
                  <a:cubicBezTo>
                    <a:pt x="4619" y="7054"/>
                    <a:pt x="4627" y="7029"/>
                    <a:pt x="4637" y="7026"/>
                  </a:cubicBezTo>
                  <a:cubicBezTo>
                    <a:pt x="4644" y="7023"/>
                    <a:pt x="4660" y="7034"/>
                    <a:pt x="4665" y="7039"/>
                  </a:cubicBezTo>
                  <a:cubicBezTo>
                    <a:pt x="4672" y="7045"/>
                    <a:pt x="4680" y="7063"/>
                    <a:pt x="4683" y="7071"/>
                  </a:cubicBezTo>
                  <a:cubicBezTo>
                    <a:pt x="4688" y="7082"/>
                    <a:pt x="4689" y="7107"/>
                    <a:pt x="4696" y="7116"/>
                  </a:cubicBezTo>
                  <a:cubicBezTo>
                    <a:pt x="4706" y="7131"/>
                    <a:pt x="4739" y="7148"/>
                    <a:pt x="4755" y="7154"/>
                  </a:cubicBezTo>
                  <a:cubicBezTo>
                    <a:pt x="4766" y="7158"/>
                    <a:pt x="4794" y="7154"/>
                    <a:pt x="4801" y="7163"/>
                  </a:cubicBezTo>
                  <a:cubicBezTo>
                    <a:pt x="4811" y="7174"/>
                    <a:pt x="4802" y="7208"/>
                    <a:pt x="4802" y="7223"/>
                  </a:cubicBezTo>
                  <a:cubicBezTo>
                    <a:pt x="4803" y="7250"/>
                    <a:pt x="4811" y="7303"/>
                    <a:pt x="4806" y="7330"/>
                  </a:cubicBezTo>
                  <a:cubicBezTo>
                    <a:pt x="4802" y="7351"/>
                    <a:pt x="4780" y="7389"/>
                    <a:pt x="4773" y="7409"/>
                  </a:cubicBezTo>
                  <a:cubicBezTo>
                    <a:pt x="4767" y="7428"/>
                    <a:pt x="4761" y="7467"/>
                    <a:pt x="4755" y="7485"/>
                  </a:cubicBezTo>
                  <a:cubicBezTo>
                    <a:pt x="4746" y="7513"/>
                    <a:pt x="4723" y="7565"/>
                    <a:pt x="4713" y="7592"/>
                  </a:cubicBezTo>
                  <a:cubicBezTo>
                    <a:pt x="4705" y="7610"/>
                    <a:pt x="4694" y="7647"/>
                    <a:pt x="4684" y="7663"/>
                  </a:cubicBezTo>
                  <a:cubicBezTo>
                    <a:pt x="4677" y="7674"/>
                    <a:pt x="4656" y="7692"/>
                    <a:pt x="4648" y="7703"/>
                  </a:cubicBezTo>
                  <a:cubicBezTo>
                    <a:pt x="4642" y="7714"/>
                    <a:pt x="4636" y="7738"/>
                    <a:pt x="4630" y="7749"/>
                  </a:cubicBezTo>
                  <a:cubicBezTo>
                    <a:pt x="4620" y="7765"/>
                    <a:pt x="4592" y="7792"/>
                    <a:pt x="4584" y="7810"/>
                  </a:cubicBezTo>
                  <a:cubicBezTo>
                    <a:pt x="4579" y="7823"/>
                    <a:pt x="4573" y="7851"/>
                    <a:pt x="4574" y="7866"/>
                  </a:cubicBezTo>
                  <a:cubicBezTo>
                    <a:pt x="4575" y="7882"/>
                    <a:pt x="4586" y="7915"/>
                    <a:pt x="4596" y="7928"/>
                  </a:cubicBezTo>
                  <a:cubicBezTo>
                    <a:pt x="4606" y="7939"/>
                    <a:pt x="4635" y="7953"/>
                    <a:pt x="4649" y="7956"/>
                  </a:cubicBezTo>
                  <a:cubicBezTo>
                    <a:pt x="4669" y="7960"/>
                    <a:pt x="4711" y="7956"/>
                    <a:pt x="4729" y="7949"/>
                  </a:cubicBezTo>
                  <a:cubicBezTo>
                    <a:pt x="4740" y="7945"/>
                    <a:pt x="4760" y="7932"/>
                    <a:pt x="4763" y="7922"/>
                  </a:cubicBezTo>
                  <a:cubicBezTo>
                    <a:pt x="4769" y="7907"/>
                    <a:pt x="4748" y="7874"/>
                    <a:pt x="4751" y="7858"/>
                  </a:cubicBezTo>
                  <a:cubicBezTo>
                    <a:pt x="4754" y="7845"/>
                    <a:pt x="4768" y="7818"/>
                    <a:pt x="4780" y="7813"/>
                  </a:cubicBezTo>
                  <a:cubicBezTo>
                    <a:pt x="4791" y="7809"/>
                    <a:pt x="4816" y="7817"/>
                    <a:pt x="4825" y="7825"/>
                  </a:cubicBezTo>
                  <a:cubicBezTo>
                    <a:pt x="4838" y="7837"/>
                    <a:pt x="4846" y="7876"/>
                    <a:pt x="4850" y="7894"/>
                  </a:cubicBezTo>
                  <a:cubicBezTo>
                    <a:pt x="4855" y="7912"/>
                    <a:pt x="4864" y="7947"/>
                    <a:pt x="4865" y="7969"/>
                  </a:cubicBezTo>
                  <a:cubicBezTo>
                    <a:pt x="4865" y="7972"/>
                    <a:pt x="4865" y="7975"/>
                    <a:pt x="4864" y="7978"/>
                  </a:cubicBezTo>
                  <a:cubicBezTo>
                    <a:pt x="4863" y="7998"/>
                    <a:pt x="4851" y="8038"/>
                    <a:pt x="4838" y="8053"/>
                  </a:cubicBezTo>
                  <a:cubicBezTo>
                    <a:pt x="4827" y="8067"/>
                    <a:pt x="4794" y="8084"/>
                    <a:pt x="4778" y="8090"/>
                  </a:cubicBezTo>
                  <a:cubicBezTo>
                    <a:pt x="4757" y="8098"/>
                    <a:pt x="4709" y="8093"/>
                    <a:pt x="4693" y="8107"/>
                  </a:cubicBezTo>
                  <a:cubicBezTo>
                    <a:pt x="4677" y="8121"/>
                    <a:pt x="4659" y="8167"/>
                    <a:pt x="4664" y="8188"/>
                  </a:cubicBezTo>
                  <a:cubicBezTo>
                    <a:pt x="4668" y="8203"/>
                    <a:pt x="4702" y="8216"/>
                    <a:pt x="4709" y="8230"/>
                  </a:cubicBezTo>
                  <a:cubicBezTo>
                    <a:pt x="4718" y="8249"/>
                    <a:pt x="4715" y="8294"/>
                    <a:pt x="4716" y="8316"/>
                  </a:cubicBezTo>
                  <a:cubicBezTo>
                    <a:pt x="4717" y="8337"/>
                    <a:pt x="4724" y="8380"/>
                    <a:pt x="4718" y="8401"/>
                  </a:cubicBezTo>
                  <a:cubicBezTo>
                    <a:pt x="4713" y="8417"/>
                    <a:pt x="4688" y="8443"/>
                    <a:pt x="4680" y="8458"/>
                  </a:cubicBezTo>
                  <a:cubicBezTo>
                    <a:pt x="4675" y="8469"/>
                    <a:pt x="4669" y="8493"/>
                    <a:pt x="4666" y="8504"/>
                  </a:cubicBezTo>
                  <a:cubicBezTo>
                    <a:pt x="4664" y="8513"/>
                    <a:pt x="4664" y="8531"/>
                    <a:pt x="4660" y="8539"/>
                  </a:cubicBezTo>
                  <a:cubicBezTo>
                    <a:pt x="4657" y="8545"/>
                    <a:pt x="4645" y="8553"/>
                    <a:pt x="4642" y="8559"/>
                  </a:cubicBezTo>
                  <a:cubicBezTo>
                    <a:pt x="4635" y="8570"/>
                    <a:pt x="4625" y="8594"/>
                    <a:pt x="4622" y="8606"/>
                  </a:cubicBezTo>
                  <a:cubicBezTo>
                    <a:pt x="4618" y="8621"/>
                    <a:pt x="4623" y="8654"/>
                    <a:pt x="4617" y="8669"/>
                  </a:cubicBezTo>
                  <a:cubicBezTo>
                    <a:pt x="4613" y="8679"/>
                    <a:pt x="4601" y="8699"/>
                    <a:pt x="4592" y="8704"/>
                  </a:cubicBezTo>
                  <a:cubicBezTo>
                    <a:pt x="4577" y="8712"/>
                    <a:pt x="4539" y="8698"/>
                    <a:pt x="4524" y="8706"/>
                  </a:cubicBezTo>
                  <a:cubicBezTo>
                    <a:pt x="4514" y="8711"/>
                    <a:pt x="4502" y="8731"/>
                    <a:pt x="4498" y="8741"/>
                  </a:cubicBezTo>
                  <a:cubicBezTo>
                    <a:pt x="4495" y="8750"/>
                    <a:pt x="4493" y="8769"/>
                    <a:pt x="4493" y="8779"/>
                  </a:cubicBezTo>
                  <a:cubicBezTo>
                    <a:pt x="4491" y="8799"/>
                    <a:pt x="4495" y="8839"/>
                    <a:pt x="4492" y="8858"/>
                  </a:cubicBezTo>
                  <a:cubicBezTo>
                    <a:pt x="4489" y="8875"/>
                    <a:pt x="4477" y="8908"/>
                    <a:pt x="4468" y="8923"/>
                  </a:cubicBezTo>
                  <a:cubicBezTo>
                    <a:pt x="4459" y="8939"/>
                    <a:pt x="4434" y="8965"/>
                    <a:pt x="4420" y="8977"/>
                  </a:cubicBezTo>
                  <a:cubicBezTo>
                    <a:pt x="4408" y="8987"/>
                    <a:pt x="4380" y="9001"/>
                    <a:pt x="4367" y="9010"/>
                  </a:cubicBezTo>
                  <a:cubicBezTo>
                    <a:pt x="4353" y="9020"/>
                    <a:pt x="4325" y="9042"/>
                    <a:pt x="4313" y="9054"/>
                  </a:cubicBezTo>
                  <a:cubicBezTo>
                    <a:pt x="4302" y="9063"/>
                    <a:pt x="4283" y="9083"/>
                    <a:pt x="4275" y="9094"/>
                  </a:cubicBezTo>
                  <a:cubicBezTo>
                    <a:pt x="4265" y="9106"/>
                    <a:pt x="4253" y="9134"/>
                    <a:pt x="4241" y="9143"/>
                  </a:cubicBezTo>
                  <a:cubicBezTo>
                    <a:pt x="4225" y="9154"/>
                    <a:pt x="4186" y="9165"/>
                    <a:pt x="4166" y="9164"/>
                  </a:cubicBezTo>
                  <a:cubicBezTo>
                    <a:pt x="4146" y="9162"/>
                    <a:pt x="4111" y="9134"/>
                    <a:pt x="4091" y="9129"/>
                  </a:cubicBezTo>
                  <a:cubicBezTo>
                    <a:pt x="4070" y="9124"/>
                    <a:pt x="4027" y="9118"/>
                    <a:pt x="4007" y="9125"/>
                  </a:cubicBezTo>
                  <a:cubicBezTo>
                    <a:pt x="3990" y="9131"/>
                    <a:pt x="3970" y="9167"/>
                    <a:pt x="3953" y="9174"/>
                  </a:cubicBezTo>
                  <a:cubicBezTo>
                    <a:pt x="3937" y="9181"/>
                    <a:pt x="3900" y="9183"/>
                    <a:pt x="3882" y="9181"/>
                  </a:cubicBezTo>
                  <a:cubicBezTo>
                    <a:pt x="3864" y="9178"/>
                    <a:pt x="3831" y="9148"/>
                    <a:pt x="3812" y="9153"/>
                  </a:cubicBezTo>
                  <a:cubicBezTo>
                    <a:pt x="3796" y="9156"/>
                    <a:pt x="3778" y="9189"/>
                    <a:pt x="3768" y="9202"/>
                  </a:cubicBezTo>
                  <a:cubicBezTo>
                    <a:pt x="3758" y="9214"/>
                    <a:pt x="3744" y="9246"/>
                    <a:pt x="3730" y="9254"/>
                  </a:cubicBezTo>
                  <a:cubicBezTo>
                    <a:pt x="3717" y="9263"/>
                    <a:pt x="3683" y="9263"/>
                    <a:pt x="3668" y="9267"/>
                  </a:cubicBezTo>
                  <a:cubicBezTo>
                    <a:pt x="3654" y="9271"/>
                    <a:pt x="3626" y="9278"/>
                    <a:pt x="3614" y="9286"/>
                  </a:cubicBezTo>
                  <a:cubicBezTo>
                    <a:pt x="3601" y="9294"/>
                    <a:pt x="3579" y="9318"/>
                    <a:pt x="3569" y="9331"/>
                  </a:cubicBezTo>
                  <a:cubicBezTo>
                    <a:pt x="3560" y="9342"/>
                    <a:pt x="3542" y="9366"/>
                    <a:pt x="3540" y="9380"/>
                  </a:cubicBezTo>
                  <a:cubicBezTo>
                    <a:pt x="3537" y="9394"/>
                    <a:pt x="3554" y="9423"/>
                    <a:pt x="3548" y="9436"/>
                  </a:cubicBezTo>
                  <a:cubicBezTo>
                    <a:pt x="3542" y="9450"/>
                    <a:pt x="3503" y="9455"/>
                    <a:pt x="3495" y="9468"/>
                  </a:cubicBezTo>
                  <a:cubicBezTo>
                    <a:pt x="3487" y="9481"/>
                    <a:pt x="3492" y="9514"/>
                    <a:pt x="3491" y="9530"/>
                  </a:cubicBezTo>
                  <a:cubicBezTo>
                    <a:pt x="3489" y="9544"/>
                    <a:pt x="3492" y="9574"/>
                    <a:pt x="3484" y="9586"/>
                  </a:cubicBezTo>
                  <a:cubicBezTo>
                    <a:pt x="3480" y="9592"/>
                    <a:pt x="3465" y="9596"/>
                    <a:pt x="3459" y="9599"/>
                  </a:cubicBezTo>
                  <a:cubicBezTo>
                    <a:pt x="3447" y="9605"/>
                    <a:pt x="3421" y="9613"/>
                    <a:pt x="3410" y="9621"/>
                  </a:cubicBezTo>
                  <a:cubicBezTo>
                    <a:pt x="3402" y="9628"/>
                    <a:pt x="3393" y="9648"/>
                    <a:pt x="3385" y="9654"/>
                  </a:cubicBezTo>
                  <a:cubicBezTo>
                    <a:pt x="3379" y="9658"/>
                    <a:pt x="3364" y="9661"/>
                    <a:pt x="3356" y="9663"/>
                  </a:cubicBezTo>
                  <a:cubicBezTo>
                    <a:pt x="3342" y="9666"/>
                    <a:pt x="3314" y="9674"/>
                    <a:pt x="3300" y="9672"/>
                  </a:cubicBezTo>
                  <a:cubicBezTo>
                    <a:pt x="3282" y="9671"/>
                    <a:pt x="3244" y="9663"/>
                    <a:pt x="3232" y="9650"/>
                  </a:cubicBezTo>
                  <a:cubicBezTo>
                    <a:pt x="3218" y="9635"/>
                    <a:pt x="3211" y="9592"/>
                    <a:pt x="3215" y="9572"/>
                  </a:cubicBezTo>
                  <a:cubicBezTo>
                    <a:pt x="3219" y="9551"/>
                    <a:pt x="3250" y="9517"/>
                    <a:pt x="3263" y="9500"/>
                  </a:cubicBezTo>
                  <a:cubicBezTo>
                    <a:pt x="3273" y="9486"/>
                    <a:pt x="3301" y="9465"/>
                    <a:pt x="3307" y="9449"/>
                  </a:cubicBezTo>
                  <a:cubicBezTo>
                    <a:pt x="3314" y="9427"/>
                    <a:pt x="3309" y="9378"/>
                    <a:pt x="3300" y="9357"/>
                  </a:cubicBezTo>
                  <a:cubicBezTo>
                    <a:pt x="3293" y="9343"/>
                    <a:pt x="3270" y="9320"/>
                    <a:pt x="3256" y="9314"/>
                  </a:cubicBezTo>
                  <a:cubicBezTo>
                    <a:pt x="3238" y="9307"/>
                    <a:pt x="3196" y="9308"/>
                    <a:pt x="3178" y="9314"/>
                  </a:cubicBezTo>
                  <a:cubicBezTo>
                    <a:pt x="3163" y="9320"/>
                    <a:pt x="3142" y="9348"/>
                    <a:pt x="3127" y="9354"/>
                  </a:cubicBezTo>
                  <a:cubicBezTo>
                    <a:pt x="3107" y="9362"/>
                    <a:pt x="3062" y="9354"/>
                    <a:pt x="3042" y="9363"/>
                  </a:cubicBezTo>
                  <a:cubicBezTo>
                    <a:pt x="3025" y="9370"/>
                    <a:pt x="3001" y="9399"/>
                    <a:pt x="2988" y="9412"/>
                  </a:cubicBezTo>
                  <a:cubicBezTo>
                    <a:pt x="2978" y="9423"/>
                    <a:pt x="2962" y="9447"/>
                    <a:pt x="2951" y="9457"/>
                  </a:cubicBezTo>
                  <a:cubicBezTo>
                    <a:pt x="2941" y="9467"/>
                    <a:pt x="2912" y="9480"/>
                    <a:pt x="2905" y="9493"/>
                  </a:cubicBezTo>
                  <a:cubicBezTo>
                    <a:pt x="2897" y="9507"/>
                    <a:pt x="2900" y="9543"/>
                    <a:pt x="2898" y="9559"/>
                  </a:cubicBezTo>
                  <a:cubicBezTo>
                    <a:pt x="2895" y="9579"/>
                    <a:pt x="2892" y="9621"/>
                    <a:pt x="2882" y="9638"/>
                  </a:cubicBezTo>
                  <a:cubicBezTo>
                    <a:pt x="2872" y="9656"/>
                    <a:pt x="2838" y="9682"/>
                    <a:pt x="2820" y="9691"/>
                  </a:cubicBezTo>
                  <a:cubicBezTo>
                    <a:pt x="2795" y="9703"/>
                    <a:pt x="2740" y="9707"/>
                    <a:pt x="2714" y="9715"/>
                  </a:cubicBezTo>
                  <a:cubicBezTo>
                    <a:pt x="2691" y="9722"/>
                    <a:pt x="2646" y="9737"/>
                    <a:pt x="2627" y="9752"/>
                  </a:cubicBezTo>
                  <a:cubicBezTo>
                    <a:pt x="2613" y="9763"/>
                    <a:pt x="2599" y="9798"/>
                    <a:pt x="2585" y="9808"/>
                  </a:cubicBezTo>
                  <a:cubicBezTo>
                    <a:pt x="2572" y="9818"/>
                    <a:pt x="2536" y="9818"/>
                    <a:pt x="2525" y="9830"/>
                  </a:cubicBezTo>
                  <a:cubicBezTo>
                    <a:pt x="2511" y="9845"/>
                    <a:pt x="2510" y="9890"/>
                    <a:pt x="2503" y="9909"/>
                  </a:cubicBezTo>
                  <a:cubicBezTo>
                    <a:pt x="2497" y="9925"/>
                    <a:pt x="2483" y="9958"/>
                    <a:pt x="2472" y="9971"/>
                  </a:cubicBezTo>
                  <a:cubicBezTo>
                    <a:pt x="2457" y="9988"/>
                    <a:pt x="2409" y="10000"/>
                    <a:pt x="2395" y="10018"/>
                  </a:cubicBezTo>
                  <a:cubicBezTo>
                    <a:pt x="2388" y="10027"/>
                    <a:pt x="2390" y="10054"/>
                    <a:pt x="2381" y="10062"/>
                  </a:cubicBezTo>
                  <a:cubicBezTo>
                    <a:pt x="2365" y="10076"/>
                    <a:pt x="2318" y="10080"/>
                    <a:pt x="2296" y="10080"/>
                  </a:cubicBezTo>
                  <a:cubicBezTo>
                    <a:pt x="2279" y="10080"/>
                    <a:pt x="2244" y="10073"/>
                    <a:pt x="2231" y="10063"/>
                  </a:cubicBezTo>
                  <a:cubicBezTo>
                    <a:pt x="2218" y="10053"/>
                    <a:pt x="2211" y="10017"/>
                    <a:pt x="2199" y="10005"/>
                  </a:cubicBezTo>
                  <a:cubicBezTo>
                    <a:pt x="2199" y="10005"/>
                    <a:pt x="2199" y="10005"/>
                    <a:pt x="2199" y="10005"/>
                  </a:cubicBezTo>
                  <a:cubicBezTo>
                    <a:pt x="2184" y="9991"/>
                    <a:pt x="2143" y="9979"/>
                    <a:pt x="2125" y="9970"/>
                  </a:cubicBezTo>
                  <a:cubicBezTo>
                    <a:pt x="2105" y="9960"/>
                    <a:pt x="2068" y="9935"/>
                    <a:pt x="2047" y="9931"/>
                  </a:cubicBezTo>
                  <a:cubicBezTo>
                    <a:pt x="2034" y="9929"/>
                    <a:pt x="2005" y="9931"/>
                    <a:pt x="1993" y="9937"/>
                  </a:cubicBezTo>
                  <a:cubicBezTo>
                    <a:pt x="1982" y="9943"/>
                    <a:pt x="1972" y="9971"/>
                    <a:pt x="1959" y="9974"/>
                  </a:cubicBezTo>
                  <a:cubicBezTo>
                    <a:pt x="1949" y="9976"/>
                    <a:pt x="1929" y="9966"/>
                    <a:pt x="1921" y="9960"/>
                  </a:cubicBezTo>
                  <a:cubicBezTo>
                    <a:pt x="1910" y="9950"/>
                    <a:pt x="1896" y="9921"/>
                    <a:pt x="1893" y="9906"/>
                  </a:cubicBezTo>
                  <a:cubicBezTo>
                    <a:pt x="1888" y="9884"/>
                    <a:pt x="1890" y="9839"/>
                    <a:pt x="1894" y="9817"/>
                  </a:cubicBezTo>
                  <a:cubicBezTo>
                    <a:pt x="1898" y="9797"/>
                    <a:pt x="1915" y="9760"/>
                    <a:pt x="1924" y="9742"/>
                  </a:cubicBezTo>
                  <a:cubicBezTo>
                    <a:pt x="1936" y="9719"/>
                    <a:pt x="1957" y="9667"/>
                    <a:pt x="1981" y="9657"/>
                  </a:cubicBezTo>
                  <a:cubicBezTo>
                    <a:pt x="1998" y="9649"/>
                    <a:pt x="2038" y="9669"/>
                    <a:pt x="2057" y="9668"/>
                  </a:cubicBezTo>
                  <a:cubicBezTo>
                    <a:pt x="2076" y="9668"/>
                    <a:pt x="2115" y="9664"/>
                    <a:pt x="2131" y="9654"/>
                  </a:cubicBezTo>
                  <a:cubicBezTo>
                    <a:pt x="2139" y="9649"/>
                    <a:pt x="2146" y="9629"/>
                    <a:pt x="2153" y="9623"/>
                  </a:cubicBezTo>
                  <a:cubicBezTo>
                    <a:pt x="2163" y="9616"/>
                    <a:pt x="2187" y="9611"/>
                    <a:pt x="2197" y="9605"/>
                  </a:cubicBezTo>
                  <a:cubicBezTo>
                    <a:pt x="2213" y="9595"/>
                    <a:pt x="2244" y="9572"/>
                    <a:pt x="2254" y="9556"/>
                  </a:cubicBezTo>
                  <a:cubicBezTo>
                    <a:pt x="2261" y="9544"/>
                    <a:pt x="2263" y="9515"/>
                    <a:pt x="2265" y="9501"/>
                  </a:cubicBezTo>
                  <a:cubicBezTo>
                    <a:pt x="2268" y="9484"/>
                    <a:pt x="2269" y="9447"/>
                    <a:pt x="2275" y="9430"/>
                  </a:cubicBezTo>
                  <a:cubicBezTo>
                    <a:pt x="2281" y="9413"/>
                    <a:pt x="2298" y="9379"/>
                    <a:pt x="2310" y="9365"/>
                  </a:cubicBezTo>
                  <a:cubicBezTo>
                    <a:pt x="2325" y="9348"/>
                    <a:pt x="2366" y="9327"/>
                    <a:pt x="2381" y="9310"/>
                  </a:cubicBezTo>
                  <a:cubicBezTo>
                    <a:pt x="2392" y="9298"/>
                    <a:pt x="2412" y="9270"/>
                    <a:pt x="2416" y="9254"/>
                  </a:cubicBezTo>
                  <a:cubicBezTo>
                    <a:pt x="2422" y="9233"/>
                    <a:pt x="2427" y="9188"/>
                    <a:pt x="2416" y="9170"/>
                  </a:cubicBezTo>
                  <a:cubicBezTo>
                    <a:pt x="2405" y="9151"/>
                    <a:pt x="2358" y="9138"/>
                    <a:pt x="2339" y="9128"/>
                  </a:cubicBezTo>
                  <a:cubicBezTo>
                    <a:pt x="2320" y="9118"/>
                    <a:pt x="2279" y="9104"/>
                    <a:pt x="2262" y="9091"/>
                  </a:cubicBezTo>
                  <a:cubicBezTo>
                    <a:pt x="2247" y="9079"/>
                    <a:pt x="2223" y="9047"/>
                    <a:pt x="2216" y="9030"/>
                  </a:cubicBezTo>
                  <a:cubicBezTo>
                    <a:pt x="2205" y="9006"/>
                    <a:pt x="2193" y="8954"/>
                    <a:pt x="2194" y="8928"/>
                  </a:cubicBezTo>
                  <a:cubicBezTo>
                    <a:pt x="2195" y="8904"/>
                    <a:pt x="2215" y="8859"/>
                    <a:pt x="2220" y="8836"/>
                  </a:cubicBezTo>
                  <a:cubicBezTo>
                    <a:pt x="2224" y="8819"/>
                    <a:pt x="2236" y="8783"/>
                    <a:pt x="2231" y="8767"/>
                  </a:cubicBezTo>
                  <a:cubicBezTo>
                    <a:pt x="2227" y="8754"/>
                    <a:pt x="2208" y="8729"/>
                    <a:pt x="2196" y="8730"/>
                  </a:cubicBezTo>
                  <a:cubicBezTo>
                    <a:pt x="2180" y="8731"/>
                    <a:pt x="2173" y="8775"/>
                    <a:pt x="2157" y="8778"/>
                  </a:cubicBezTo>
                  <a:cubicBezTo>
                    <a:pt x="2149" y="8780"/>
                    <a:pt x="2131" y="8768"/>
                    <a:pt x="2126" y="8761"/>
                  </a:cubicBezTo>
                  <a:cubicBezTo>
                    <a:pt x="2116" y="8746"/>
                    <a:pt x="2114" y="8705"/>
                    <a:pt x="2118" y="8687"/>
                  </a:cubicBezTo>
                  <a:cubicBezTo>
                    <a:pt x="2121" y="8674"/>
                    <a:pt x="2135" y="8646"/>
                    <a:pt x="2148" y="8639"/>
                  </a:cubicBezTo>
                  <a:cubicBezTo>
                    <a:pt x="2157" y="8635"/>
                    <a:pt x="2179" y="8644"/>
                    <a:pt x="2190" y="8644"/>
                  </a:cubicBezTo>
                  <a:cubicBezTo>
                    <a:pt x="2202" y="8643"/>
                    <a:pt x="2229" y="8645"/>
                    <a:pt x="2237" y="8636"/>
                  </a:cubicBezTo>
                  <a:cubicBezTo>
                    <a:pt x="2250" y="8623"/>
                    <a:pt x="2247" y="8581"/>
                    <a:pt x="2245" y="8563"/>
                  </a:cubicBezTo>
                  <a:cubicBezTo>
                    <a:pt x="2242" y="8539"/>
                    <a:pt x="2219" y="8497"/>
                    <a:pt x="2213" y="8474"/>
                  </a:cubicBezTo>
                  <a:cubicBezTo>
                    <a:pt x="2207" y="8453"/>
                    <a:pt x="2202" y="8409"/>
                    <a:pt x="2196" y="8389"/>
                  </a:cubicBezTo>
                  <a:cubicBezTo>
                    <a:pt x="2190" y="8371"/>
                    <a:pt x="2168" y="8339"/>
                    <a:pt x="2166" y="8321"/>
                  </a:cubicBezTo>
                  <a:cubicBezTo>
                    <a:pt x="2165" y="8306"/>
                    <a:pt x="2180" y="8279"/>
                    <a:pt x="2180" y="8264"/>
                  </a:cubicBezTo>
                  <a:cubicBezTo>
                    <a:pt x="2180" y="8241"/>
                    <a:pt x="2139" y="8193"/>
                    <a:pt x="2153" y="8175"/>
                  </a:cubicBezTo>
                  <a:cubicBezTo>
                    <a:pt x="2160" y="8166"/>
                    <a:pt x="2187" y="8173"/>
                    <a:pt x="2197" y="8178"/>
                  </a:cubicBezTo>
                  <a:cubicBezTo>
                    <a:pt x="2211" y="8185"/>
                    <a:pt x="2230" y="8212"/>
                    <a:pt x="2238" y="8226"/>
                  </a:cubicBezTo>
                  <a:cubicBezTo>
                    <a:pt x="2247" y="8241"/>
                    <a:pt x="2256" y="8277"/>
                    <a:pt x="2264" y="8293"/>
                  </a:cubicBezTo>
                  <a:cubicBezTo>
                    <a:pt x="2272" y="8309"/>
                    <a:pt x="2296" y="8339"/>
                    <a:pt x="2305" y="8356"/>
                  </a:cubicBezTo>
                  <a:cubicBezTo>
                    <a:pt x="2311" y="8369"/>
                    <a:pt x="2320" y="8396"/>
                    <a:pt x="2323" y="8410"/>
                  </a:cubicBezTo>
                  <a:cubicBezTo>
                    <a:pt x="2326" y="8425"/>
                    <a:pt x="2332" y="8456"/>
                    <a:pt x="2329" y="8471"/>
                  </a:cubicBezTo>
                  <a:cubicBezTo>
                    <a:pt x="2325" y="8487"/>
                    <a:pt x="2302" y="8512"/>
                    <a:pt x="2296" y="8527"/>
                  </a:cubicBezTo>
                  <a:cubicBezTo>
                    <a:pt x="2293" y="8536"/>
                    <a:pt x="2286" y="8555"/>
                    <a:pt x="2286" y="8564"/>
                  </a:cubicBezTo>
                  <a:cubicBezTo>
                    <a:pt x="2286" y="8575"/>
                    <a:pt x="2290" y="8597"/>
                    <a:pt x="2298" y="8604"/>
                  </a:cubicBezTo>
                  <a:cubicBezTo>
                    <a:pt x="2308" y="8614"/>
                    <a:pt x="2341" y="8618"/>
                    <a:pt x="2356" y="8615"/>
                  </a:cubicBezTo>
                  <a:cubicBezTo>
                    <a:pt x="2370" y="8612"/>
                    <a:pt x="2396" y="8593"/>
                    <a:pt x="2407" y="8583"/>
                  </a:cubicBezTo>
                  <a:cubicBezTo>
                    <a:pt x="2420" y="8569"/>
                    <a:pt x="2440" y="8535"/>
                    <a:pt x="2448" y="8518"/>
                  </a:cubicBezTo>
                  <a:cubicBezTo>
                    <a:pt x="2459" y="8490"/>
                    <a:pt x="2470" y="8431"/>
                    <a:pt x="2476" y="8402"/>
                  </a:cubicBezTo>
                  <a:cubicBezTo>
                    <a:pt x="2483" y="8368"/>
                    <a:pt x="2487" y="8300"/>
                    <a:pt x="2497" y="8267"/>
                  </a:cubicBezTo>
                  <a:cubicBezTo>
                    <a:pt x="2504" y="8243"/>
                    <a:pt x="2528" y="8200"/>
                    <a:pt x="2540" y="8178"/>
                  </a:cubicBezTo>
                  <a:cubicBezTo>
                    <a:pt x="2554" y="8150"/>
                    <a:pt x="2584" y="8096"/>
                    <a:pt x="2599" y="8069"/>
                  </a:cubicBezTo>
                  <a:cubicBezTo>
                    <a:pt x="2610" y="8050"/>
                    <a:pt x="2636" y="8016"/>
                    <a:pt x="2643" y="7995"/>
                  </a:cubicBezTo>
                  <a:cubicBezTo>
                    <a:pt x="2648" y="7979"/>
                    <a:pt x="2642" y="7943"/>
                    <a:pt x="2649" y="7927"/>
                  </a:cubicBezTo>
                  <a:cubicBezTo>
                    <a:pt x="2654" y="7913"/>
                    <a:pt x="2670" y="7891"/>
                    <a:pt x="2684" y="7876"/>
                  </a:cubicBezTo>
                  <a:cubicBezTo>
                    <a:pt x="2689" y="7870"/>
                    <a:pt x="2694" y="7866"/>
                    <a:pt x="2698" y="7862"/>
                  </a:cubicBezTo>
                  <a:close/>
                  <a:moveTo>
                    <a:pt x="8416" y="7258"/>
                  </a:moveTo>
                  <a:cubicBezTo>
                    <a:pt x="8439" y="7254"/>
                    <a:pt x="8493" y="7238"/>
                    <a:pt x="8509" y="7255"/>
                  </a:cubicBezTo>
                  <a:cubicBezTo>
                    <a:pt x="8519" y="7265"/>
                    <a:pt x="8515" y="7300"/>
                    <a:pt x="8506" y="7312"/>
                  </a:cubicBezTo>
                  <a:cubicBezTo>
                    <a:pt x="8495" y="7327"/>
                    <a:pt x="8454" y="7335"/>
                    <a:pt x="8436" y="7340"/>
                  </a:cubicBezTo>
                  <a:cubicBezTo>
                    <a:pt x="8415" y="7346"/>
                    <a:pt x="8370" y="7348"/>
                    <a:pt x="8351" y="7357"/>
                  </a:cubicBezTo>
                  <a:cubicBezTo>
                    <a:pt x="8328" y="7368"/>
                    <a:pt x="8293" y="7409"/>
                    <a:pt x="8271" y="7422"/>
                  </a:cubicBezTo>
                  <a:cubicBezTo>
                    <a:pt x="8246" y="7438"/>
                    <a:pt x="8192" y="7460"/>
                    <a:pt x="8164" y="7470"/>
                  </a:cubicBezTo>
                  <a:cubicBezTo>
                    <a:pt x="8135" y="7481"/>
                    <a:pt x="8073" y="7494"/>
                    <a:pt x="8045" y="7507"/>
                  </a:cubicBezTo>
                  <a:cubicBezTo>
                    <a:pt x="8025" y="7516"/>
                    <a:pt x="7990" y="7545"/>
                    <a:pt x="7969" y="7552"/>
                  </a:cubicBezTo>
                  <a:cubicBezTo>
                    <a:pt x="7946" y="7560"/>
                    <a:pt x="7896" y="7561"/>
                    <a:pt x="7872" y="7567"/>
                  </a:cubicBezTo>
                  <a:cubicBezTo>
                    <a:pt x="7849" y="7572"/>
                    <a:pt x="7800" y="7579"/>
                    <a:pt x="7782" y="7595"/>
                  </a:cubicBezTo>
                  <a:cubicBezTo>
                    <a:pt x="7767" y="7608"/>
                    <a:pt x="7756" y="7648"/>
                    <a:pt x="7748" y="7666"/>
                  </a:cubicBezTo>
                  <a:cubicBezTo>
                    <a:pt x="7738" y="7686"/>
                    <a:pt x="7724" y="7732"/>
                    <a:pt x="7708" y="7748"/>
                  </a:cubicBezTo>
                  <a:cubicBezTo>
                    <a:pt x="7692" y="7764"/>
                    <a:pt x="7647" y="7785"/>
                    <a:pt x="7623" y="7787"/>
                  </a:cubicBezTo>
                  <a:cubicBezTo>
                    <a:pt x="7612" y="7788"/>
                    <a:pt x="7590" y="7777"/>
                    <a:pt x="7578" y="7776"/>
                  </a:cubicBezTo>
                  <a:cubicBezTo>
                    <a:pt x="7554" y="7773"/>
                    <a:pt x="7511" y="7777"/>
                    <a:pt x="7477" y="7778"/>
                  </a:cubicBezTo>
                  <a:cubicBezTo>
                    <a:pt x="7465" y="7778"/>
                    <a:pt x="7454" y="7777"/>
                    <a:pt x="7445" y="7776"/>
                  </a:cubicBezTo>
                  <a:cubicBezTo>
                    <a:pt x="7417" y="7771"/>
                    <a:pt x="7363" y="7751"/>
                    <a:pt x="7337" y="7739"/>
                  </a:cubicBezTo>
                  <a:cubicBezTo>
                    <a:pt x="7320" y="7731"/>
                    <a:pt x="7281" y="7716"/>
                    <a:pt x="7269" y="7700"/>
                  </a:cubicBezTo>
                  <a:cubicBezTo>
                    <a:pt x="7260" y="7685"/>
                    <a:pt x="7253" y="7648"/>
                    <a:pt x="7258" y="7632"/>
                  </a:cubicBezTo>
                  <a:cubicBezTo>
                    <a:pt x="7263" y="7617"/>
                    <a:pt x="7297" y="7603"/>
                    <a:pt x="7303" y="7589"/>
                  </a:cubicBezTo>
                  <a:cubicBezTo>
                    <a:pt x="7310" y="7573"/>
                    <a:pt x="7312" y="7534"/>
                    <a:pt x="7303" y="7518"/>
                  </a:cubicBezTo>
                  <a:cubicBezTo>
                    <a:pt x="7295" y="7503"/>
                    <a:pt x="7261" y="7484"/>
                    <a:pt x="7244" y="7479"/>
                  </a:cubicBezTo>
                  <a:cubicBezTo>
                    <a:pt x="7231" y="7475"/>
                    <a:pt x="7202" y="7485"/>
                    <a:pt x="7190" y="7479"/>
                  </a:cubicBezTo>
                  <a:cubicBezTo>
                    <a:pt x="7178" y="7472"/>
                    <a:pt x="7171" y="7439"/>
                    <a:pt x="7159" y="7431"/>
                  </a:cubicBezTo>
                  <a:cubicBezTo>
                    <a:pt x="7147" y="7421"/>
                    <a:pt x="7114" y="7408"/>
                    <a:pt x="7100" y="7414"/>
                  </a:cubicBezTo>
                  <a:cubicBezTo>
                    <a:pt x="7090" y="7418"/>
                    <a:pt x="7086" y="7445"/>
                    <a:pt x="7077" y="7450"/>
                  </a:cubicBezTo>
                  <a:cubicBezTo>
                    <a:pt x="7059" y="7461"/>
                    <a:pt x="7013" y="7459"/>
                    <a:pt x="6992" y="7456"/>
                  </a:cubicBezTo>
                  <a:cubicBezTo>
                    <a:pt x="6967" y="7453"/>
                    <a:pt x="6917" y="7439"/>
                    <a:pt x="6896" y="7425"/>
                  </a:cubicBezTo>
                  <a:cubicBezTo>
                    <a:pt x="6882" y="7416"/>
                    <a:pt x="6867" y="7385"/>
                    <a:pt x="6853" y="7377"/>
                  </a:cubicBezTo>
                  <a:cubicBezTo>
                    <a:pt x="6835" y="7366"/>
                    <a:pt x="6793" y="7353"/>
                    <a:pt x="6771" y="7354"/>
                  </a:cubicBezTo>
                  <a:cubicBezTo>
                    <a:pt x="6752" y="7355"/>
                    <a:pt x="6719" y="7385"/>
                    <a:pt x="6701" y="7383"/>
                  </a:cubicBezTo>
                  <a:cubicBezTo>
                    <a:pt x="6689" y="7381"/>
                    <a:pt x="6669" y="7365"/>
                    <a:pt x="6664" y="7354"/>
                  </a:cubicBezTo>
                  <a:cubicBezTo>
                    <a:pt x="6658" y="7343"/>
                    <a:pt x="6659" y="7313"/>
                    <a:pt x="6667" y="7303"/>
                  </a:cubicBezTo>
                  <a:cubicBezTo>
                    <a:pt x="6679" y="7287"/>
                    <a:pt x="6725" y="7283"/>
                    <a:pt x="6746" y="7281"/>
                  </a:cubicBezTo>
                  <a:cubicBezTo>
                    <a:pt x="6761" y="7279"/>
                    <a:pt x="6794" y="7280"/>
                    <a:pt x="6808" y="7286"/>
                  </a:cubicBezTo>
                  <a:cubicBezTo>
                    <a:pt x="6822" y="7293"/>
                    <a:pt x="6839" y="7322"/>
                    <a:pt x="6853" y="7329"/>
                  </a:cubicBezTo>
                  <a:cubicBezTo>
                    <a:pt x="6882" y="7342"/>
                    <a:pt x="6951" y="7354"/>
                    <a:pt x="6981" y="7343"/>
                  </a:cubicBezTo>
                  <a:cubicBezTo>
                    <a:pt x="7000" y="7335"/>
                    <a:pt x="7021" y="7293"/>
                    <a:pt x="7037" y="7281"/>
                  </a:cubicBezTo>
                  <a:cubicBezTo>
                    <a:pt x="7062" y="7262"/>
                    <a:pt x="7119" y="7238"/>
                    <a:pt x="7148" y="7227"/>
                  </a:cubicBezTo>
                  <a:cubicBezTo>
                    <a:pt x="7164" y="7220"/>
                    <a:pt x="7198" y="7208"/>
                    <a:pt x="7216" y="7207"/>
                  </a:cubicBezTo>
                  <a:cubicBezTo>
                    <a:pt x="7226" y="7206"/>
                    <a:pt x="7241" y="7207"/>
                    <a:pt x="7257" y="7209"/>
                  </a:cubicBezTo>
                  <a:cubicBezTo>
                    <a:pt x="7281" y="7212"/>
                    <a:pt x="7305" y="7217"/>
                    <a:pt x="7320" y="7221"/>
                  </a:cubicBezTo>
                  <a:cubicBezTo>
                    <a:pt x="7348" y="7230"/>
                    <a:pt x="7397" y="7263"/>
                    <a:pt x="7425" y="7272"/>
                  </a:cubicBezTo>
                  <a:cubicBezTo>
                    <a:pt x="7441" y="7277"/>
                    <a:pt x="7477" y="7274"/>
                    <a:pt x="7490" y="7283"/>
                  </a:cubicBezTo>
                  <a:cubicBezTo>
                    <a:pt x="7502" y="7292"/>
                    <a:pt x="7504" y="7327"/>
                    <a:pt x="7516" y="7334"/>
                  </a:cubicBezTo>
                  <a:cubicBezTo>
                    <a:pt x="7528" y="7343"/>
                    <a:pt x="7561" y="7342"/>
                    <a:pt x="7575" y="7337"/>
                  </a:cubicBezTo>
                  <a:cubicBezTo>
                    <a:pt x="7585" y="7334"/>
                    <a:pt x="7597" y="7313"/>
                    <a:pt x="7606" y="7309"/>
                  </a:cubicBezTo>
                  <a:cubicBezTo>
                    <a:pt x="7619" y="7303"/>
                    <a:pt x="7638" y="7299"/>
                    <a:pt x="7659" y="7296"/>
                  </a:cubicBezTo>
                  <a:cubicBezTo>
                    <a:pt x="7696" y="7291"/>
                    <a:pt x="7739" y="7290"/>
                    <a:pt x="7765" y="7292"/>
                  </a:cubicBezTo>
                  <a:cubicBezTo>
                    <a:pt x="7806" y="7295"/>
                    <a:pt x="7883" y="7328"/>
                    <a:pt x="7923" y="7334"/>
                  </a:cubicBezTo>
                  <a:cubicBezTo>
                    <a:pt x="7951" y="7339"/>
                    <a:pt x="8008" y="7341"/>
                    <a:pt x="8037" y="7343"/>
                  </a:cubicBezTo>
                  <a:cubicBezTo>
                    <a:pt x="8077" y="7345"/>
                    <a:pt x="8159" y="7352"/>
                    <a:pt x="8198" y="7343"/>
                  </a:cubicBezTo>
                  <a:cubicBezTo>
                    <a:pt x="8223" y="7337"/>
                    <a:pt x="8267" y="7305"/>
                    <a:pt x="8291" y="7295"/>
                  </a:cubicBezTo>
                  <a:cubicBezTo>
                    <a:pt x="8321" y="7283"/>
                    <a:pt x="8384" y="7263"/>
                    <a:pt x="8416" y="7258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2315" dirty="0"/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41D02EA9-EB64-4254-B5AD-2390877F561C}"/>
                </a:ext>
              </a:extLst>
            </p:cNvPr>
            <p:cNvSpPr txBox="1"/>
            <p:nvPr/>
          </p:nvSpPr>
          <p:spPr bwMode="gray">
            <a:xfrm>
              <a:off x="10449593" y="1495444"/>
              <a:ext cx="1123423" cy="309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62"/>
                </a:spcBef>
                <a:buClr>
                  <a:schemeClr val="accent2"/>
                </a:buClr>
              </a:pPr>
              <a:r>
                <a:rPr lang="sv-SE" sz="1433" b="1" dirty="0"/>
                <a:t>UPPSALA</a:t>
              </a:r>
            </a:p>
          </p:txBody>
        </p:sp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DC158E10-CAD6-491A-A555-CC4A3BC3D86D}"/>
                </a:ext>
              </a:extLst>
            </p:cNvPr>
            <p:cNvSpPr txBox="1"/>
            <p:nvPr/>
          </p:nvSpPr>
          <p:spPr bwMode="gray">
            <a:xfrm>
              <a:off x="10478777" y="2159260"/>
              <a:ext cx="1454961" cy="309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62"/>
                </a:spcBef>
                <a:buClr>
                  <a:schemeClr val="accent2"/>
                </a:buClr>
              </a:pPr>
              <a:r>
                <a:rPr lang="sv-SE" sz="1433" b="1" dirty="0"/>
                <a:t>STOCKHOLM</a:t>
              </a:r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9E71B1D3-F6ED-4090-B4A8-6B46B60BF1D1}"/>
                </a:ext>
              </a:extLst>
            </p:cNvPr>
            <p:cNvSpPr txBox="1"/>
            <p:nvPr/>
          </p:nvSpPr>
          <p:spPr bwMode="gray">
            <a:xfrm>
              <a:off x="5185892" y="3989185"/>
              <a:ext cx="1313780" cy="309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ts val="662"/>
                </a:spcBef>
                <a:buClr>
                  <a:schemeClr val="accent2"/>
                </a:buClr>
              </a:pPr>
              <a:r>
                <a:rPr lang="sv-SE" sz="1433" b="1" dirty="0"/>
                <a:t>GÖTEBORG</a:t>
              </a:r>
            </a:p>
          </p:txBody>
        </p:sp>
        <p:sp>
          <p:nvSpPr>
            <p:cNvPr id="25" name="textruta 24">
              <a:extLst>
                <a:ext uri="{FF2B5EF4-FFF2-40B4-BE49-F238E27FC236}">
                  <a16:creationId xmlns:a16="http://schemas.microsoft.com/office/drawing/2014/main" id="{7D3A2AD7-1A1F-4AAE-8DF4-6DBB31703C72}"/>
                </a:ext>
              </a:extLst>
            </p:cNvPr>
            <p:cNvSpPr txBox="1"/>
            <p:nvPr/>
          </p:nvSpPr>
          <p:spPr bwMode="gray">
            <a:xfrm>
              <a:off x="6027189" y="5905533"/>
              <a:ext cx="939411" cy="309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ts val="662"/>
                </a:spcBef>
                <a:buClr>
                  <a:schemeClr val="accent2"/>
                </a:buClr>
              </a:pPr>
              <a:r>
                <a:rPr lang="sv-SE" sz="1433" b="1" dirty="0"/>
                <a:t>MALMÖ</a:t>
              </a:r>
            </a:p>
          </p:txBody>
        </p:sp>
        <p:sp>
          <p:nvSpPr>
            <p:cNvPr id="33" name="Ellips 32">
              <a:extLst>
                <a:ext uri="{FF2B5EF4-FFF2-40B4-BE49-F238E27FC236}">
                  <a16:creationId xmlns:a16="http://schemas.microsoft.com/office/drawing/2014/main" id="{1133E115-B0C7-4E17-B404-6DCB69D41A8A}"/>
                </a:ext>
              </a:extLst>
            </p:cNvPr>
            <p:cNvSpPr/>
            <p:nvPr/>
          </p:nvSpPr>
          <p:spPr bwMode="gray">
            <a:xfrm>
              <a:off x="9618032" y="1408394"/>
              <a:ext cx="433262" cy="4332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spcBef>
                  <a:spcPts val="662"/>
                </a:spcBef>
              </a:pPr>
              <a:endParaRPr lang="sv-SE" sz="1764" b="1" dirty="0"/>
            </a:p>
          </p:txBody>
        </p:sp>
        <p:sp>
          <p:nvSpPr>
            <p:cNvPr id="34" name="Ellips 33">
              <a:extLst>
                <a:ext uri="{FF2B5EF4-FFF2-40B4-BE49-F238E27FC236}">
                  <a16:creationId xmlns:a16="http://schemas.microsoft.com/office/drawing/2014/main" id="{18049ACC-CE66-42D0-99CD-162C9883E0EA}"/>
                </a:ext>
              </a:extLst>
            </p:cNvPr>
            <p:cNvSpPr/>
            <p:nvPr/>
          </p:nvSpPr>
          <p:spPr bwMode="gray">
            <a:xfrm>
              <a:off x="9892495" y="2040692"/>
              <a:ext cx="433262" cy="4332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spcBef>
                  <a:spcPts val="662"/>
                </a:spcBef>
              </a:pPr>
              <a:endParaRPr lang="sv-SE" sz="1764" b="1" dirty="0"/>
            </a:p>
          </p:txBody>
        </p:sp>
        <p:sp>
          <p:nvSpPr>
            <p:cNvPr id="35" name="Ellips 34">
              <a:extLst>
                <a:ext uri="{FF2B5EF4-FFF2-40B4-BE49-F238E27FC236}">
                  <a16:creationId xmlns:a16="http://schemas.microsoft.com/office/drawing/2014/main" id="{00F8A9F2-DDF1-4D60-85A1-554CC742999B}"/>
                </a:ext>
              </a:extLst>
            </p:cNvPr>
            <p:cNvSpPr/>
            <p:nvPr/>
          </p:nvSpPr>
          <p:spPr bwMode="gray">
            <a:xfrm>
              <a:off x="6652692" y="3908403"/>
              <a:ext cx="433262" cy="4332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spcBef>
                  <a:spcPts val="662"/>
                </a:spcBef>
              </a:pPr>
              <a:endParaRPr lang="sv-SE" sz="1764" b="1" dirty="0"/>
            </a:p>
          </p:txBody>
        </p:sp>
        <p:sp>
          <p:nvSpPr>
            <p:cNvPr id="36" name="Ellips 35">
              <a:extLst>
                <a:ext uri="{FF2B5EF4-FFF2-40B4-BE49-F238E27FC236}">
                  <a16:creationId xmlns:a16="http://schemas.microsoft.com/office/drawing/2014/main" id="{1E80ACB6-F4EB-48B8-AFD1-519EFCB27209}"/>
                </a:ext>
              </a:extLst>
            </p:cNvPr>
            <p:cNvSpPr/>
            <p:nvPr/>
          </p:nvSpPr>
          <p:spPr bwMode="gray">
            <a:xfrm>
              <a:off x="7169866" y="5772265"/>
              <a:ext cx="433262" cy="4332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spcBef>
                  <a:spcPts val="662"/>
                </a:spcBef>
              </a:pPr>
              <a:endParaRPr lang="sv-SE" sz="1764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80355214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906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kta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4528-9056-44C6-A0CF-2D1A10ACD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B9FF521-D47E-4633-AF45-8C8FDF9FD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2F7DB-F020-4A3E-A384-806996A1FB67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6C3487F-46D1-4DE7-8867-33676D3DC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18CBE54-739A-4B42-B090-A8318E02B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abell 4">
            <a:extLst>
              <a:ext uri="{FF2B5EF4-FFF2-40B4-BE49-F238E27FC236}">
                <a16:creationId xmlns:a16="http://schemas.microsoft.com/office/drawing/2014/main" id="{B20CB51E-3756-40D9-8AB8-93C2650EC064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766668" y="1802391"/>
            <a:ext cx="5954807" cy="803831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544" i="1"/>
            </a:lvl1pPr>
          </a:lstStyle>
          <a:p>
            <a:r>
              <a:rPr lang="sv-SE"/>
              <a:t>Klicka på ikonen för att lägga till en tabell</a:t>
            </a:r>
          </a:p>
        </p:txBody>
      </p:sp>
      <p:sp>
        <p:nvSpPr>
          <p:cNvPr id="13" name="Platshållare för tabell 4">
            <a:extLst>
              <a:ext uri="{FF2B5EF4-FFF2-40B4-BE49-F238E27FC236}">
                <a16:creationId xmlns:a16="http://schemas.microsoft.com/office/drawing/2014/main" id="{C3C2F2E6-F823-4314-B032-3CD19D48EE60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766668" y="4728392"/>
            <a:ext cx="5954807" cy="84673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544" i="1"/>
            </a:lvl1pPr>
          </a:lstStyle>
          <a:p>
            <a:r>
              <a:rPr lang="sv-SE"/>
              <a:t>Klicka på ikonen för att lägga till en tabell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60C18F8A-DABE-4251-AA4D-A8CFD15203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09074" y="1512701"/>
            <a:ext cx="4085397" cy="257294"/>
          </a:xfrm>
        </p:spPr>
        <p:txBody>
          <a:bodyPr/>
          <a:lstStyle>
            <a:lvl1pPr marL="0" indent="0">
              <a:buNone/>
              <a:defRPr sz="1323"/>
            </a:lvl1pPr>
            <a:lvl2pPr marL="504063" indent="0">
              <a:buNone/>
              <a:defRPr sz="1213"/>
            </a:lvl2pPr>
            <a:lvl3pPr marL="1008126" indent="0">
              <a:buNone/>
              <a:defRPr sz="1158"/>
            </a:lvl3pPr>
            <a:lvl4pPr marL="1512189" indent="0">
              <a:buNone/>
              <a:defRPr sz="1103"/>
            </a:lvl4pPr>
            <a:lvl5pPr marL="2016252" indent="0">
              <a:buNone/>
              <a:defRPr sz="1103"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9" name="Platshållare för diagram 18">
            <a:extLst>
              <a:ext uri="{FF2B5EF4-FFF2-40B4-BE49-F238E27FC236}">
                <a16:creationId xmlns:a16="http://schemas.microsoft.com/office/drawing/2014/main" id="{5F80A337-AFEA-4076-97C0-275E0980DC96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8309074" y="2305917"/>
            <a:ext cx="4367208" cy="4415205"/>
          </a:xfrm>
        </p:spPr>
        <p:txBody>
          <a:bodyPr tIns="1476000"/>
          <a:lstStyle>
            <a:lvl1pPr marL="0" indent="0" algn="ctr">
              <a:buFont typeface="Arial" panose="020B0604020202020204" pitchFamily="34" charset="0"/>
              <a:buNone/>
              <a:defRPr sz="1544" i="1"/>
            </a:lvl1pPr>
          </a:lstStyle>
          <a:p>
            <a:r>
              <a:rPr lang="sv-SE"/>
              <a:t>Klicka på ikonen för att lägga till ett diagram</a:t>
            </a:r>
          </a:p>
        </p:txBody>
      </p:sp>
      <p:sp>
        <p:nvSpPr>
          <p:cNvPr id="21" name="Platshållare för text 13">
            <a:extLst>
              <a:ext uri="{FF2B5EF4-FFF2-40B4-BE49-F238E27FC236}">
                <a16:creationId xmlns:a16="http://schemas.microsoft.com/office/drawing/2014/main" id="{195877A1-03D1-41D6-887B-DDE554B9D6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6669" y="4385075"/>
            <a:ext cx="4085397" cy="257294"/>
          </a:xfrm>
        </p:spPr>
        <p:txBody>
          <a:bodyPr/>
          <a:lstStyle>
            <a:lvl1pPr marL="0" indent="0">
              <a:buNone/>
              <a:defRPr sz="1323"/>
            </a:lvl1pPr>
            <a:lvl2pPr marL="504063" indent="0">
              <a:buNone/>
              <a:defRPr sz="1213"/>
            </a:lvl2pPr>
            <a:lvl3pPr marL="1008126" indent="0">
              <a:buNone/>
              <a:defRPr sz="1158"/>
            </a:lvl3pPr>
            <a:lvl4pPr marL="1512189" indent="0">
              <a:buNone/>
              <a:defRPr sz="1103"/>
            </a:lvl4pPr>
            <a:lvl5pPr marL="2016252" indent="0">
              <a:buNone/>
              <a:defRPr sz="1103"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1804245114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74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A500E8B-C2EA-4241-A1B5-FD19E99F986B}"/>
              </a:ext>
            </a:extLst>
          </p:cNvPr>
          <p:cNvSpPr/>
          <p:nvPr userDrawn="1"/>
        </p:nvSpPr>
        <p:spPr bwMode="gray">
          <a:xfrm>
            <a:off x="0" y="0"/>
            <a:ext cx="13442950" cy="75612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62"/>
              </a:spcBef>
            </a:pPr>
            <a:endParaRPr lang="sv-SE" sz="2315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7D44CB-59E3-470C-A4FF-DF5B538F0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01" y="3672990"/>
            <a:ext cx="11594544" cy="1357351"/>
          </a:xfrm>
        </p:spPr>
        <p:txBody>
          <a:bodyPr anchor="b"/>
          <a:lstStyle>
            <a:lvl1pPr>
              <a:defRPr sz="441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9215A-312F-4B88-8AF1-41C1D68C2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201" y="5060096"/>
            <a:ext cx="11594544" cy="1654026"/>
          </a:xfrm>
        </p:spPr>
        <p:txBody>
          <a:bodyPr/>
          <a:lstStyle>
            <a:lvl1pPr marL="0" indent="0">
              <a:buNone/>
              <a:defRPr sz="2646">
                <a:solidFill>
                  <a:schemeClr val="bg1"/>
                </a:solidFill>
              </a:defRPr>
            </a:lvl1pPr>
            <a:lvl2pPr marL="504063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126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18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25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3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3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844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25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2056A-DC9F-4732-BD16-50F2AD775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2F7D-10C0-42C0-851B-1B277C726373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168CB-7914-4A52-9637-C65B472E8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F8B98-91BA-47FF-A124-F20C380A8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515503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00347-C65A-418E-887D-94A1BB187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19E63-E77F-4E5C-A0E8-BCA293EF0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668" y="2033840"/>
            <a:ext cx="5757014" cy="4540597"/>
          </a:xfrm>
        </p:spPr>
        <p:txBody>
          <a:bodyPr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7AB56-0BE9-416C-9BDE-8B77F471F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9268" y="2033840"/>
            <a:ext cx="5757014" cy="4540597"/>
          </a:xfrm>
        </p:spPr>
        <p:txBody>
          <a:bodyPr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D3C3F-6680-4CD8-BDE7-3E102A79C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66EDD-D2FF-4F11-B76C-8B8B293E76BB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94DEE-9213-4CD2-9334-B2919D1F6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3FEF3-4770-4FEE-84BC-92B82FF0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5711467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529AB-A2BE-4077-8961-59827A67C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668" y="1736104"/>
            <a:ext cx="5757014" cy="908401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34BB8-C5F6-4AFE-B26D-3A8F942F0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6668" y="2761961"/>
            <a:ext cx="5757014" cy="40624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C10CE-EBA0-4594-831F-01ACD04D8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9269" y="1736104"/>
            <a:ext cx="5757013" cy="908401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BBB80-E87C-4490-A9DF-951862617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9269" y="2761961"/>
            <a:ext cx="5757013" cy="4062429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508051-5758-43CA-89F5-CDD5AB657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E614-57F4-48CE-BDF0-B079A066B7F8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491799-F27D-4EA7-8CE9-D34CF4F10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A4B6F4-4D44-4647-8F09-90E269514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C2FCAABE-5C66-4C5F-8D6B-E5E3B2F12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592993019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2EBCA-EEF1-4B38-AF87-121D3227D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AD5BEC-9A8E-4AC0-8C3B-BDA146637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3E0DD-A609-4C80-9E4D-C373AC67B899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C1E0A-6D82-4A5B-A0BA-16F1C3C6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AA7CB-2BC3-4045-A295-E73CB4DE1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58021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5D7D8-B0C8-4120-A08C-9DB3F0381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E279-7985-46B6-974F-ACC4A647478F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600E77-672E-4FCC-B0FF-F970E8E21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22AF1-C284-482E-B39E-3B2094A5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137647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72150" y="1764299"/>
            <a:ext cx="5937302" cy="4691922"/>
          </a:xfrm>
        </p:spPr>
        <p:txBody>
          <a:bodyPr/>
          <a:lstStyle>
            <a:lvl1pPr>
              <a:defRPr sz="1499"/>
            </a:lvl1pPr>
            <a:lvl2pPr>
              <a:defRPr sz="1424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  <a:lvl6pPr>
              <a:defRPr sz="1574"/>
            </a:lvl6pPr>
            <a:lvl7pPr>
              <a:defRPr sz="1574"/>
            </a:lvl7pPr>
            <a:lvl8pPr>
              <a:defRPr sz="1574"/>
            </a:lvl8pPr>
            <a:lvl9pPr>
              <a:defRPr sz="1574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6802060" y="1764412"/>
            <a:ext cx="5937657" cy="4691811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6ACE2-88BD-4306-AB56-A2CA9EDFA20B}" type="datetime1">
              <a:rPr lang="sv-SE" smtClean="0"/>
              <a:t>2019-02-22</a:t>
            </a:fld>
            <a:endParaRPr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KVARTALSRAPPORT Q3 2018 ATRIUM LJUNGBERG</a:t>
            </a:r>
            <a:endParaRPr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CEC6-84FC-4C2B-9E12-250789C97FF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106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42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tfallande 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2550" y="749017"/>
            <a:ext cx="5921604" cy="814411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72150" y="1764299"/>
            <a:ext cx="5937302" cy="4691922"/>
          </a:xfrm>
        </p:spPr>
        <p:txBody>
          <a:bodyPr/>
          <a:lstStyle>
            <a:lvl1pPr>
              <a:defRPr sz="1499"/>
            </a:lvl1pPr>
            <a:lvl2pPr>
              <a:defRPr sz="1424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  <a:lvl6pPr>
              <a:defRPr sz="1574"/>
            </a:lvl6pPr>
            <a:lvl7pPr>
              <a:defRPr sz="1574"/>
            </a:lvl7pPr>
            <a:lvl8pPr>
              <a:defRPr sz="1574"/>
            </a:lvl8pPr>
            <a:lvl9pPr>
              <a:defRPr sz="1574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6847765" y="4"/>
            <a:ext cx="6615704" cy="7561263"/>
          </a:xfr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A4D2B-8480-4235-AF56-97AE31092B9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2954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423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F7FE4D8-2228-402A-B2AA-910298D8358D}"/>
              </a:ext>
            </a:extLst>
          </p:cNvPr>
          <p:cNvSpPr/>
          <p:nvPr userDrawn="1"/>
        </p:nvSpPr>
        <p:spPr bwMode="gray">
          <a:xfrm>
            <a:off x="0" y="0"/>
            <a:ext cx="13442950" cy="75612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62"/>
              </a:spcBef>
            </a:pPr>
            <a:endParaRPr lang="sv-SE" sz="2315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E8404-630C-4024-A2D2-3CA0B7E4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fld id="{70D90B6F-08F6-42FF-82E0-0031B9E955A7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12F04-A255-452F-B09C-EB995F768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7E49E-C330-4314-9822-CFE4D75AF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8" name="Platshållare för bild 27">
            <a:extLst>
              <a:ext uri="{FF2B5EF4-FFF2-40B4-BE49-F238E27FC236}">
                <a16:creationId xmlns:a16="http://schemas.microsoft.com/office/drawing/2014/main" id="{E358A54A-C091-4583-8857-2A865D92B1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1" y="3775382"/>
            <a:ext cx="7003516" cy="3785883"/>
          </a:xfrm>
          <a:custGeom>
            <a:avLst/>
            <a:gdLst>
              <a:gd name="connsiteX0" fmla="*/ 0 w 6351795"/>
              <a:gd name="connsiteY0" fmla="*/ 0 h 3433763"/>
              <a:gd name="connsiteX1" fmla="*/ 6091267 w 6351795"/>
              <a:gd name="connsiteY1" fmla="*/ 0 h 3433763"/>
              <a:gd name="connsiteX2" fmla="*/ 6351795 w 6351795"/>
              <a:gd name="connsiteY2" fmla="*/ 3433763 h 3433763"/>
              <a:gd name="connsiteX3" fmla="*/ 0 w 6351795"/>
              <a:gd name="connsiteY3" fmla="*/ 3433763 h 343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1795" h="3433763">
                <a:moveTo>
                  <a:pt x="0" y="0"/>
                </a:moveTo>
                <a:lnTo>
                  <a:pt x="6091267" y="0"/>
                </a:lnTo>
                <a:lnTo>
                  <a:pt x="6351795" y="3433763"/>
                </a:lnTo>
                <a:lnTo>
                  <a:pt x="0" y="3433763"/>
                </a:lnTo>
                <a:close/>
              </a:path>
            </a:pathLst>
          </a:custGeom>
          <a:noFill/>
        </p:spPr>
        <p:txBody>
          <a:bodyPr vert="horz" wrap="square" lIns="0" tIns="1152000" rIns="0" bIns="0" rtlCol="0">
            <a:noAutofit/>
          </a:bodyPr>
          <a:lstStyle>
            <a:lvl1pPr marL="0" indent="0" algn="ctr">
              <a:buNone/>
              <a:defRPr lang="sv-SE">
                <a:solidFill>
                  <a:schemeClr val="tx1"/>
                </a:solidFill>
              </a:defRPr>
            </a:lvl1pPr>
          </a:lstStyle>
          <a:p>
            <a:pPr marL="252032" lvl="0" indent="-252032" algn="ctr"/>
            <a:r>
              <a:rPr lang="sv-SE"/>
              <a:t>Klicka på ikonen för att lägga till en bild</a:t>
            </a:r>
          </a:p>
        </p:txBody>
      </p:sp>
      <p:sp>
        <p:nvSpPr>
          <p:cNvPr id="29" name="Platshållare för bild 28">
            <a:extLst>
              <a:ext uri="{FF2B5EF4-FFF2-40B4-BE49-F238E27FC236}">
                <a16:creationId xmlns:a16="http://schemas.microsoft.com/office/drawing/2014/main" id="{6E1FE448-CDB4-47EF-B29D-B58DB5B187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711007" y="3775382"/>
            <a:ext cx="6731943" cy="3785883"/>
          </a:xfrm>
          <a:custGeom>
            <a:avLst/>
            <a:gdLst>
              <a:gd name="connsiteX0" fmla="*/ 0 w 6105494"/>
              <a:gd name="connsiteY0" fmla="*/ 0 h 3433763"/>
              <a:gd name="connsiteX1" fmla="*/ 6105494 w 6105494"/>
              <a:gd name="connsiteY1" fmla="*/ 0 h 3433763"/>
              <a:gd name="connsiteX2" fmla="*/ 6105494 w 6105494"/>
              <a:gd name="connsiteY2" fmla="*/ 3433763 h 3433763"/>
              <a:gd name="connsiteX3" fmla="*/ 260529 w 6105494"/>
              <a:gd name="connsiteY3" fmla="*/ 3433763 h 343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5494" h="3433763">
                <a:moveTo>
                  <a:pt x="0" y="0"/>
                </a:moveTo>
                <a:lnTo>
                  <a:pt x="6105494" y="0"/>
                </a:lnTo>
                <a:lnTo>
                  <a:pt x="6105494" y="3433763"/>
                </a:lnTo>
                <a:lnTo>
                  <a:pt x="260529" y="3433763"/>
                </a:lnTo>
                <a:close/>
              </a:path>
            </a:pathLst>
          </a:custGeom>
          <a:noFill/>
        </p:spPr>
        <p:txBody>
          <a:bodyPr vert="horz" wrap="square" lIns="0" tIns="1152000" rIns="0" bIns="0" rtlCol="0">
            <a:noAutofit/>
          </a:bodyPr>
          <a:lstStyle>
            <a:lvl1pPr marL="0" indent="0" algn="ctr">
              <a:buNone/>
              <a:defRPr lang="sv-SE">
                <a:solidFill>
                  <a:schemeClr val="tx1"/>
                </a:solidFill>
              </a:defRPr>
            </a:lvl1pPr>
          </a:lstStyle>
          <a:p>
            <a:pPr marL="252032" lvl="0" indent="-252032" algn="ctr"/>
            <a:r>
              <a:rPr lang="sv-SE"/>
              <a:t>Klicka på ikonen för att lägga till en bild</a:t>
            </a:r>
          </a:p>
        </p:txBody>
      </p:sp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FF4890F5-540B-4527-BC1C-8C2CA16CDA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0"/>
            <a:ext cx="6716654" cy="3780632"/>
          </a:xfrm>
          <a:custGeom>
            <a:avLst/>
            <a:gdLst>
              <a:gd name="connsiteX0" fmla="*/ 0 w 6091628"/>
              <a:gd name="connsiteY0" fmla="*/ 0 h 3429000"/>
              <a:gd name="connsiteX1" fmla="*/ 5831460 w 6091628"/>
              <a:gd name="connsiteY1" fmla="*/ 0 h 3429000"/>
              <a:gd name="connsiteX2" fmla="*/ 6091628 w 6091628"/>
              <a:gd name="connsiteY2" fmla="*/ 3429000 h 3429000"/>
              <a:gd name="connsiteX3" fmla="*/ 0 w 609162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1628" h="3429000">
                <a:moveTo>
                  <a:pt x="0" y="0"/>
                </a:moveTo>
                <a:lnTo>
                  <a:pt x="5831460" y="0"/>
                </a:lnTo>
                <a:lnTo>
                  <a:pt x="6091628" y="3429000"/>
                </a:lnTo>
                <a:lnTo>
                  <a:pt x="0" y="3429000"/>
                </a:lnTo>
                <a:close/>
              </a:path>
            </a:pathLst>
          </a:custGeom>
          <a:noFill/>
        </p:spPr>
        <p:txBody>
          <a:bodyPr vert="horz" wrap="square" lIns="0" tIns="2016000" rIns="0" bIns="0" rtlCol="0">
            <a:noAutofit/>
          </a:bodyPr>
          <a:lstStyle>
            <a:lvl1pPr marL="0" indent="0" algn="ctr">
              <a:buNone/>
              <a:defRPr lang="sv-SE">
                <a:solidFill>
                  <a:schemeClr val="tx1"/>
                </a:solidFill>
              </a:defRPr>
            </a:lvl1pPr>
          </a:lstStyle>
          <a:p>
            <a:pPr marL="252032" lvl="0" indent="-252032" algn="ctr"/>
            <a:r>
              <a:rPr lang="sv-SE"/>
              <a:t>Klicka på ikonen för att lägga till en bild</a:t>
            </a:r>
          </a:p>
        </p:txBody>
      </p:sp>
      <p:sp>
        <p:nvSpPr>
          <p:cNvPr id="27" name="Platshållare för bild 26">
            <a:extLst>
              <a:ext uri="{FF2B5EF4-FFF2-40B4-BE49-F238E27FC236}">
                <a16:creationId xmlns:a16="http://schemas.microsoft.com/office/drawing/2014/main" id="{53AD1807-C610-4160-9A82-32B9D5882F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6424543" y="0"/>
            <a:ext cx="7018407" cy="3780632"/>
          </a:xfrm>
          <a:custGeom>
            <a:avLst/>
            <a:gdLst>
              <a:gd name="connsiteX0" fmla="*/ 0 w 6365301"/>
              <a:gd name="connsiteY0" fmla="*/ 0 h 3429000"/>
              <a:gd name="connsiteX1" fmla="*/ 6365301 w 6365301"/>
              <a:gd name="connsiteY1" fmla="*/ 0 h 3429000"/>
              <a:gd name="connsiteX2" fmla="*/ 6365301 w 6365301"/>
              <a:gd name="connsiteY2" fmla="*/ 3429000 h 3429000"/>
              <a:gd name="connsiteX3" fmla="*/ 260168 w 636530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5301" h="3429000">
                <a:moveTo>
                  <a:pt x="0" y="0"/>
                </a:moveTo>
                <a:lnTo>
                  <a:pt x="6365301" y="0"/>
                </a:lnTo>
                <a:lnTo>
                  <a:pt x="6365301" y="3429000"/>
                </a:lnTo>
                <a:lnTo>
                  <a:pt x="260168" y="3429000"/>
                </a:lnTo>
                <a:close/>
              </a:path>
            </a:pathLst>
          </a:custGeom>
          <a:noFill/>
        </p:spPr>
        <p:txBody>
          <a:bodyPr vert="horz" wrap="square" lIns="0" tIns="2016000" rIns="0" bIns="0" rtlCol="0">
            <a:noAutofit/>
          </a:bodyPr>
          <a:lstStyle>
            <a:lvl1pPr marL="0" indent="0" algn="ctr">
              <a:buNone/>
              <a:defRPr lang="sv-SE">
                <a:solidFill>
                  <a:schemeClr val="tx1"/>
                </a:solidFill>
              </a:defRPr>
            </a:lvl1pPr>
          </a:lstStyle>
          <a:p>
            <a:pPr marL="252032" lvl="0" indent="-252032" algn="ctr"/>
            <a:r>
              <a:rPr lang="sv-SE"/>
              <a:t>Klicka på ikonen för att lägga till en bild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25B966B5-7494-4339-BA1A-BDF0155F4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80668445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 Turk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ctrTitle"/>
          </p:nvPr>
        </p:nvSpPr>
        <p:spPr>
          <a:xfrm>
            <a:off x="2040955" y="1542664"/>
            <a:ext cx="8571588" cy="493200"/>
          </a:xfrm>
        </p:spPr>
        <p:txBody>
          <a:bodyPr lIns="0">
            <a:noAutofit/>
          </a:bodyPr>
          <a:lstStyle>
            <a:lvl1pPr algn="l">
              <a:lnSpc>
                <a:spcPct val="95000"/>
              </a:lnSpc>
              <a:spcAft>
                <a:spcPts val="0"/>
              </a:spcAft>
              <a:defRPr sz="3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/>
          </p:nvPr>
        </p:nvSpPr>
        <p:spPr>
          <a:xfrm>
            <a:off x="4129186" y="2448275"/>
            <a:ext cx="6483357" cy="3459113"/>
          </a:xfrm>
        </p:spPr>
        <p:txBody>
          <a:bodyPr l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391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8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73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55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46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37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2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778" y="6660951"/>
            <a:ext cx="884425" cy="759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7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F7FE4D8-2228-402A-B2AA-910298D8358D}"/>
              </a:ext>
            </a:extLst>
          </p:cNvPr>
          <p:cNvSpPr/>
          <p:nvPr userDrawn="1"/>
        </p:nvSpPr>
        <p:spPr bwMode="gray">
          <a:xfrm>
            <a:off x="0" y="0"/>
            <a:ext cx="13442950" cy="75612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62"/>
              </a:spcBef>
            </a:pPr>
            <a:endParaRPr lang="sv-SE" sz="2315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E8404-630C-4024-A2D2-3CA0B7E4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fld id="{70D90B6F-08F6-42FF-82E0-0031B9E955A7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12F04-A255-452F-B09C-EB995F768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7E49E-C330-4314-9822-CFE4D75AF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6B9B7"/>
                </a:solidFill>
              </a:defRPr>
            </a:lvl1pPr>
          </a:lstStyle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E2BE6B78-4F4F-4127-BC45-5C3EB076E0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1"/>
            <a:ext cx="7003516" cy="7561264"/>
          </a:xfrm>
          <a:custGeom>
            <a:avLst/>
            <a:gdLst>
              <a:gd name="connsiteX0" fmla="*/ 0 w 6351795"/>
              <a:gd name="connsiteY0" fmla="*/ 0 h 6858001"/>
              <a:gd name="connsiteX1" fmla="*/ 5831460 w 6351795"/>
              <a:gd name="connsiteY1" fmla="*/ 0 h 6858001"/>
              <a:gd name="connsiteX2" fmla="*/ 6091267 w 6351795"/>
              <a:gd name="connsiteY2" fmla="*/ 3424238 h 6858001"/>
              <a:gd name="connsiteX3" fmla="*/ 6091267 w 6351795"/>
              <a:gd name="connsiteY3" fmla="*/ 3424238 h 6858001"/>
              <a:gd name="connsiteX4" fmla="*/ 6351795 w 6351795"/>
              <a:gd name="connsiteY4" fmla="*/ 6858001 h 6858001"/>
              <a:gd name="connsiteX5" fmla="*/ 0 w 6351795"/>
              <a:gd name="connsiteY5" fmla="*/ 6858001 h 6858001"/>
              <a:gd name="connsiteX6" fmla="*/ 0 w 6351795"/>
              <a:gd name="connsiteY6" fmla="*/ 3429000 h 6858001"/>
              <a:gd name="connsiteX7" fmla="*/ 0 w 6351795"/>
              <a:gd name="connsiteY7" fmla="*/ 342423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51795" h="6858001">
                <a:moveTo>
                  <a:pt x="0" y="0"/>
                </a:moveTo>
                <a:lnTo>
                  <a:pt x="5831460" y="0"/>
                </a:lnTo>
                <a:lnTo>
                  <a:pt x="6091267" y="3424238"/>
                </a:lnTo>
                <a:lnTo>
                  <a:pt x="6091267" y="3424238"/>
                </a:lnTo>
                <a:lnTo>
                  <a:pt x="6351795" y="6858001"/>
                </a:lnTo>
                <a:lnTo>
                  <a:pt x="0" y="6858001"/>
                </a:lnTo>
                <a:lnTo>
                  <a:pt x="0" y="3429000"/>
                </a:lnTo>
                <a:lnTo>
                  <a:pt x="0" y="3424238"/>
                </a:lnTo>
                <a:close/>
              </a:path>
            </a:pathLst>
          </a:custGeom>
          <a:noFill/>
        </p:spPr>
        <p:txBody>
          <a:bodyPr vert="horz" wrap="square" lIns="0" tIns="2592000" rIns="0" bIns="0" rtlCol="0">
            <a:noAutofit/>
          </a:bodyPr>
          <a:lstStyle>
            <a:lvl1pPr marL="0" indent="0" algn="ctr">
              <a:buNone/>
              <a:defRPr lang="sv-SE">
                <a:solidFill>
                  <a:schemeClr val="tx1"/>
                </a:solidFill>
              </a:defRPr>
            </a:lvl1pPr>
          </a:lstStyle>
          <a:p>
            <a:pPr marL="252032" lvl="0" indent="-252032" algn="ctr"/>
            <a:r>
              <a:rPr lang="sv-SE"/>
              <a:t>Klicka på ikonen för att lägga till en bild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E6EC8B6D-E542-483B-8FA5-EE295C660E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6424543" y="1"/>
            <a:ext cx="7018407" cy="7561264"/>
          </a:xfrm>
          <a:custGeom>
            <a:avLst/>
            <a:gdLst>
              <a:gd name="connsiteX0" fmla="*/ 0 w 6365301"/>
              <a:gd name="connsiteY0" fmla="*/ 0 h 6858001"/>
              <a:gd name="connsiteX1" fmla="*/ 6365301 w 6365301"/>
              <a:gd name="connsiteY1" fmla="*/ 0 h 6858001"/>
              <a:gd name="connsiteX2" fmla="*/ 6365301 w 6365301"/>
              <a:gd name="connsiteY2" fmla="*/ 3424238 h 6858001"/>
              <a:gd name="connsiteX3" fmla="*/ 6365301 w 6365301"/>
              <a:gd name="connsiteY3" fmla="*/ 3429000 h 6858001"/>
              <a:gd name="connsiteX4" fmla="*/ 6365301 w 6365301"/>
              <a:gd name="connsiteY4" fmla="*/ 6858001 h 6858001"/>
              <a:gd name="connsiteX5" fmla="*/ 520336 w 6365301"/>
              <a:gd name="connsiteY5" fmla="*/ 6858001 h 6858001"/>
              <a:gd name="connsiteX6" fmla="*/ 260169 w 6365301"/>
              <a:gd name="connsiteY6" fmla="*/ 3429000 h 6858001"/>
              <a:gd name="connsiteX7" fmla="*/ 260168 w 6365301"/>
              <a:gd name="connsiteY7" fmla="*/ 3429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5301" h="6858001">
                <a:moveTo>
                  <a:pt x="0" y="0"/>
                </a:moveTo>
                <a:lnTo>
                  <a:pt x="6365301" y="0"/>
                </a:lnTo>
                <a:lnTo>
                  <a:pt x="6365301" y="3424238"/>
                </a:lnTo>
                <a:lnTo>
                  <a:pt x="6365301" y="3429000"/>
                </a:lnTo>
                <a:lnTo>
                  <a:pt x="6365301" y="6858001"/>
                </a:lnTo>
                <a:lnTo>
                  <a:pt x="520336" y="6858001"/>
                </a:lnTo>
                <a:lnTo>
                  <a:pt x="260169" y="3429000"/>
                </a:lnTo>
                <a:lnTo>
                  <a:pt x="260168" y="3429000"/>
                </a:lnTo>
                <a:close/>
              </a:path>
            </a:pathLst>
          </a:custGeom>
          <a:noFill/>
        </p:spPr>
        <p:txBody>
          <a:bodyPr vert="horz" wrap="square" lIns="0" tIns="2592000" rIns="0" bIns="0" rtlCol="0">
            <a:noAutofit/>
          </a:bodyPr>
          <a:lstStyle>
            <a:lvl1pPr marL="0" indent="0" algn="ctr">
              <a:buNone/>
              <a:defRPr lang="sv-SE">
                <a:solidFill>
                  <a:schemeClr val="tx1"/>
                </a:solidFill>
              </a:defRPr>
            </a:lvl1pPr>
          </a:lstStyle>
          <a:p>
            <a:pPr marL="252032" lvl="0" indent="-252032" algn="ctr"/>
            <a:r>
              <a:rPr lang="sv-SE" dirty="0"/>
              <a:t>Klicka på ikonen för att lägga till en bild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25B966B5-7494-4339-BA1A-BDF0155F4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9" y="1145614"/>
            <a:ext cx="5387995" cy="407206"/>
          </a:xfrm>
        </p:spPr>
        <p:txBody>
          <a:bodyPr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B59A9A3-F818-42A0-857E-534601229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88287" y="992726"/>
            <a:ext cx="5387995" cy="560094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646" b="1" cap="all" baseline="0">
                <a:latin typeface="+mj-lt"/>
              </a:defRPr>
            </a:lvl1pPr>
            <a:lvl2pPr marL="253781" indent="0">
              <a:buNone/>
              <a:defRPr/>
            </a:lvl2pPr>
          </a:lstStyle>
          <a:p>
            <a:pPr lvl="0"/>
            <a:r>
              <a:rPr lang="sv-SE" dirty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530347230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 Gu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ctrTitle"/>
          </p:nvPr>
        </p:nvSpPr>
        <p:spPr>
          <a:xfrm>
            <a:off x="2040955" y="1542664"/>
            <a:ext cx="8571588" cy="493200"/>
          </a:xfrm>
        </p:spPr>
        <p:txBody>
          <a:bodyPr lIns="0">
            <a:noAutofit/>
          </a:bodyPr>
          <a:lstStyle>
            <a:lvl1pPr algn="l">
              <a:lnSpc>
                <a:spcPct val="95000"/>
              </a:lnSpc>
              <a:spcAft>
                <a:spcPts val="0"/>
              </a:spcAft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/>
          </p:nvPr>
        </p:nvSpPr>
        <p:spPr>
          <a:xfrm>
            <a:off x="4129186" y="2448275"/>
            <a:ext cx="6483357" cy="3459113"/>
          </a:xfrm>
        </p:spPr>
        <p:txBody>
          <a:bodyPr lIns="0">
            <a:no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  <a:latin typeface="+mn-lt"/>
              </a:defRPr>
            </a:lvl1pPr>
            <a:lvl2pPr marL="391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8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73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55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46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37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2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778" y="6660951"/>
            <a:ext cx="884425" cy="759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55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 Grö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ctrTitle"/>
          </p:nvPr>
        </p:nvSpPr>
        <p:spPr>
          <a:xfrm>
            <a:off x="2040955" y="1542664"/>
            <a:ext cx="8571588" cy="493200"/>
          </a:xfrm>
        </p:spPr>
        <p:txBody>
          <a:bodyPr lIns="0">
            <a:noAutofit/>
          </a:bodyPr>
          <a:lstStyle>
            <a:lvl1pPr algn="l">
              <a:lnSpc>
                <a:spcPct val="95000"/>
              </a:lnSpc>
              <a:spcAft>
                <a:spcPts val="0"/>
              </a:spcAft>
              <a:defRPr sz="3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/>
          </p:nvPr>
        </p:nvSpPr>
        <p:spPr>
          <a:xfrm>
            <a:off x="4129186" y="2448275"/>
            <a:ext cx="6483357" cy="3459113"/>
          </a:xfrm>
        </p:spPr>
        <p:txBody>
          <a:bodyPr l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391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8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73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55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46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37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2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778" y="6660951"/>
            <a:ext cx="884425" cy="759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764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 Rö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ctrTitle"/>
          </p:nvPr>
        </p:nvSpPr>
        <p:spPr>
          <a:xfrm>
            <a:off x="2040955" y="1542664"/>
            <a:ext cx="8571588" cy="493200"/>
          </a:xfrm>
        </p:spPr>
        <p:txBody>
          <a:bodyPr lIns="0">
            <a:noAutofit/>
          </a:bodyPr>
          <a:lstStyle>
            <a:lvl1pPr algn="l">
              <a:lnSpc>
                <a:spcPct val="95000"/>
              </a:lnSpc>
              <a:spcAft>
                <a:spcPts val="0"/>
              </a:spcAft>
              <a:defRPr sz="3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/>
          </p:nvPr>
        </p:nvSpPr>
        <p:spPr>
          <a:xfrm>
            <a:off x="4129186" y="2448275"/>
            <a:ext cx="6483357" cy="3459113"/>
          </a:xfrm>
        </p:spPr>
        <p:txBody>
          <a:bodyPr l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391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8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73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55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46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37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2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778" y="6660951"/>
            <a:ext cx="884425" cy="759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5474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, 3 kolumner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ctrTitle"/>
          </p:nvPr>
        </p:nvSpPr>
        <p:spPr>
          <a:xfrm>
            <a:off x="2040955" y="1542664"/>
            <a:ext cx="8571588" cy="797807"/>
          </a:xfrm>
        </p:spPr>
        <p:txBody>
          <a:bodyPr lIns="0">
            <a:noAutofit/>
          </a:bodyPr>
          <a:lstStyle>
            <a:lvl1pPr algn="l">
              <a:lnSpc>
                <a:spcPct val="95000"/>
              </a:lnSpc>
              <a:spcAft>
                <a:spcPts val="0"/>
              </a:spcAft>
              <a:defRPr sz="3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778" y="6660951"/>
            <a:ext cx="884425" cy="7596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latshållare för text 5"/>
          <p:cNvSpPr>
            <a:spLocks noGrp="1"/>
          </p:cNvSpPr>
          <p:nvPr>
            <p:ph type="body" sz="quarter" idx="10"/>
          </p:nvPr>
        </p:nvSpPr>
        <p:spPr>
          <a:xfrm>
            <a:off x="2040956" y="3204567"/>
            <a:ext cx="2736303" cy="270282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00025" indent="0">
              <a:buFontTx/>
              <a:buNone/>
              <a:defRPr>
                <a:solidFill>
                  <a:schemeClr val="bg1"/>
                </a:solidFill>
              </a:defRPr>
            </a:lvl2pPr>
            <a:lvl3pPr marL="466725" indent="0">
              <a:buFontTx/>
              <a:buNone/>
              <a:defRPr>
                <a:solidFill>
                  <a:schemeClr val="bg1"/>
                </a:solidFill>
              </a:defRPr>
            </a:lvl3pPr>
            <a:lvl4pPr marL="676275" indent="0">
              <a:buFontTx/>
              <a:buNone/>
              <a:defRPr>
                <a:solidFill>
                  <a:schemeClr val="bg1"/>
                </a:solidFill>
              </a:defRPr>
            </a:lvl4pPr>
            <a:lvl5pPr marL="8763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1"/>
          </p:nvPr>
        </p:nvSpPr>
        <p:spPr>
          <a:xfrm>
            <a:off x="5245312" y="3204567"/>
            <a:ext cx="2736303" cy="270282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00025" indent="0">
              <a:buFontTx/>
              <a:buNone/>
              <a:defRPr>
                <a:solidFill>
                  <a:schemeClr val="bg1"/>
                </a:solidFill>
              </a:defRPr>
            </a:lvl2pPr>
            <a:lvl3pPr marL="466725" indent="0">
              <a:buFontTx/>
              <a:buNone/>
              <a:defRPr>
                <a:solidFill>
                  <a:schemeClr val="bg1"/>
                </a:solidFill>
              </a:defRPr>
            </a:lvl3pPr>
            <a:lvl4pPr marL="676275" indent="0">
              <a:buFontTx/>
              <a:buNone/>
              <a:defRPr>
                <a:solidFill>
                  <a:schemeClr val="bg1"/>
                </a:solidFill>
              </a:defRPr>
            </a:lvl4pPr>
            <a:lvl5pPr marL="8763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2"/>
          </p:nvPr>
        </p:nvSpPr>
        <p:spPr>
          <a:xfrm>
            <a:off x="8449668" y="3204567"/>
            <a:ext cx="2736303" cy="270282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00025" indent="0">
              <a:buFontTx/>
              <a:buNone/>
              <a:defRPr>
                <a:solidFill>
                  <a:schemeClr val="bg1"/>
                </a:solidFill>
              </a:defRPr>
            </a:lvl2pPr>
            <a:lvl3pPr marL="466725" indent="0">
              <a:buFontTx/>
              <a:buNone/>
              <a:defRPr>
                <a:solidFill>
                  <a:schemeClr val="bg1"/>
                </a:solidFill>
              </a:defRPr>
            </a:lvl3pPr>
            <a:lvl4pPr marL="676275" indent="0">
              <a:buFontTx/>
              <a:buNone/>
              <a:defRPr>
                <a:solidFill>
                  <a:schemeClr val="bg1"/>
                </a:solidFill>
              </a:defRPr>
            </a:lvl4pPr>
            <a:lvl5pPr marL="8763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96520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672550" y="303217"/>
            <a:ext cx="12097857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99" tIns="52150" rIns="104299" bIns="521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1028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672550" y="1763717"/>
            <a:ext cx="1209785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99" tIns="52150" rIns="104299" bIns="521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72546" y="7227888"/>
            <a:ext cx="1109603" cy="323850"/>
          </a:xfrm>
          <a:prstGeom prst="rect">
            <a:avLst/>
          </a:prstGeom>
        </p:spPr>
        <p:txBody>
          <a:bodyPr vert="horz" lIns="104299" tIns="52150" rIns="104299" bIns="52150" rtlCol="0" anchor="ctr">
            <a:noAutofit/>
          </a:bodyPr>
          <a:lstStyle>
            <a:lvl1pPr algn="l" defTabSz="782243" fontAlgn="auto">
              <a:spcBef>
                <a:spcPts val="0"/>
              </a:spcBef>
              <a:spcAft>
                <a:spcPts val="0"/>
              </a:spcAft>
              <a:defRPr lang="sv-SE" sz="6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009497" y="7227888"/>
            <a:ext cx="8032458" cy="323850"/>
          </a:xfrm>
          <a:prstGeom prst="rect">
            <a:avLst/>
          </a:prstGeom>
        </p:spPr>
        <p:txBody>
          <a:bodyPr vert="horz" lIns="104299" tIns="52150" rIns="104299" bIns="52150" rtlCol="0" anchor="ctr">
            <a:noAutofit/>
          </a:bodyPr>
          <a:lstStyle>
            <a:lvl1pPr algn="ctr" defTabSz="782243" fontAlgn="auto">
              <a:spcBef>
                <a:spcPts val="0"/>
              </a:spcBef>
              <a:spcAft>
                <a:spcPts val="0"/>
              </a:spcAft>
              <a:defRPr lang="sv-SE" sz="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1233340" y="7227888"/>
            <a:ext cx="600703" cy="323850"/>
          </a:xfrm>
          <a:prstGeom prst="rect">
            <a:avLst/>
          </a:prstGeom>
        </p:spPr>
        <p:txBody>
          <a:bodyPr vert="horz" lIns="104299" tIns="52150" rIns="104299" bIns="52150" rtlCol="0" anchor="ctr">
            <a:noAutofit/>
          </a:bodyPr>
          <a:lstStyle>
            <a:lvl1pPr algn="r" defTabSz="782243" fontAlgn="auto">
              <a:spcBef>
                <a:spcPts val="0"/>
              </a:spcBef>
              <a:spcAft>
                <a:spcPts val="0"/>
              </a:spcAft>
              <a:defRPr lang="sv-SE" sz="6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E1586A-8A14-4048-BBD1-312732F5A3FF}" type="slidenum">
              <a:rPr/>
              <a:pPr>
                <a:defRPr/>
              </a:pPr>
              <a:t>‹#›</a:t>
            </a:fld>
            <a:endParaRPr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779" y="6660951"/>
            <a:ext cx="884425" cy="7601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698" r:id="rId2"/>
    <p:sldLayoutId id="2147483699" r:id="rId3"/>
    <p:sldLayoutId id="2147483715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6" r:id="rId10"/>
    <p:sldLayoutId id="2147483725" r:id="rId11"/>
    <p:sldLayoutId id="2147483727" r:id="rId12"/>
    <p:sldLayoutId id="2147483728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9" r:id="rId28"/>
    <p:sldLayoutId id="2147483730" r:id="rId29"/>
    <p:sldLayoutId id="2147483731" r:id="rId30"/>
    <p:sldLayoutId id="2147483751" r:id="rId31"/>
    <p:sldLayoutId id="2147483752" r:id="rId32"/>
  </p:sldLayoutIdLst>
  <p:hf hdr="0" ftr="0" dt="0"/>
  <p:txStyles>
    <p:titleStyle>
      <a:lvl1pPr algn="l" defTabSz="782241" rtl="0" eaLnBrk="1" fontAlgn="base" hangingPunct="1">
        <a:spcBef>
          <a:spcPct val="0"/>
        </a:spcBef>
        <a:spcAft>
          <a:spcPct val="0"/>
        </a:spcAft>
        <a:defRPr sz="21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82241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Verdana" pitchFamily="34" charset="0"/>
        </a:defRPr>
      </a:lvl2pPr>
      <a:lvl3pPr algn="l" defTabSz="782241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Verdana" pitchFamily="34" charset="0"/>
        </a:defRPr>
      </a:lvl3pPr>
      <a:lvl4pPr algn="l" defTabSz="782241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Verdana" pitchFamily="34" charset="0"/>
        </a:defRPr>
      </a:lvl4pPr>
      <a:lvl5pPr algn="l" defTabSz="782241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Verdana" pitchFamily="34" charset="0"/>
        </a:defRPr>
      </a:lvl5pPr>
      <a:lvl6pPr marL="342900" algn="l" defTabSz="782241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Verdana" pitchFamily="34" charset="0"/>
        </a:defRPr>
      </a:lvl6pPr>
      <a:lvl7pPr marL="685800" algn="l" defTabSz="782241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Verdana" pitchFamily="34" charset="0"/>
        </a:defRPr>
      </a:lvl7pPr>
      <a:lvl8pPr marL="1028700" algn="l" defTabSz="782241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Verdana" pitchFamily="34" charset="0"/>
        </a:defRPr>
      </a:lvl8pPr>
      <a:lvl9pPr marL="1371600" algn="l" defTabSz="782241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Verdana" pitchFamily="34" charset="0"/>
        </a:defRPr>
      </a:lvl9pPr>
    </p:titleStyle>
    <p:bodyStyle>
      <a:lvl1pPr marL="200025" indent="-200025" algn="l" defTabSz="782241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66725" indent="-266700" algn="l" defTabSz="782241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─"/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76275" indent="-209550" algn="l" defTabSz="782241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76300" indent="-200025" algn="l" defTabSz="782241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00025" algn="l" defTabSz="782241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151167" indent="-195561" algn="l" defTabSz="782243" rtl="0" eaLnBrk="1" latinLnBrk="0" hangingPunct="1">
        <a:spcBef>
          <a:spcPct val="20000"/>
        </a:spcBef>
        <a:buFont typeface="Arial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542289" indent="-195561" algn="l" defTabSz="782243" rtl="0" eaLnBrk="1" latinLnBrk="0" hangingPunct="1">
        <a:spcBef>
          <a:spcPct val="20000"/>
        </a:spcBef>
        <a:buFont typeface="Arial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2933410" indent="-195561" algn="l" defTabSz="782243" rtl="0" eaLnBrk="1" latinLnBrk="0" hangingPunct="1">
        <a:spcBef>
          <a:spcPct val="20000"/>
        </a:spcBef>
        <a:buFont typeface="Arial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324531" indent="-195561" algn="l" defTabSz="782243" rtl="0" eaLnBrk="1" latinLnBrk="0" hangingPunct="1">
        <a:spcBef>
          <a:spcPct val="20000"/>
        </a:spcBef>
        <a:buFont typeface="Arial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78224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91121" algn="l" defTabSz="78224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782243" algn="l" defTabSz="78224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173364" algn="l" defTabSz="78224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564486" algn="l" defTabSz="78224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1955607" algn="l" defTabSz="78224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346728" algn="l" defTabSz="78224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737849" algn="l" defTabSz="78224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128970" algn="l" defTabSz="78224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3D81D-C114-42CF-B7D5-16DF71662E5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766668" y="1145614"/>
            <a:ext cx="11909614" cy="40720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FE0E6-B8EB-431C-8E63-15E1C8307EDA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766668" y="2033840"/>
            <a:ext cx="11909614" cy="45405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BD6BB-AED7-473D-876B-BD2308571750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924203" y="7125910"/>
            <a:ext cx="3024664" cy="27525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1BD2D-2FD1-4F18-A9A2-1FC18BFAB916}" type="datetime1">
              <a:rPr lang="sv-SE" smtClean="0"/>
              <a:t>2019-02-22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160F3-C135-41A3-8450-42E864958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593105" y="7125910"/>
            <a:ext cx="4559281" cy="27525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82" cap="all" baseline="0">
                <a:solidFill>
                  <a:schemeClr val="accent2"/>
                </a:solidFill>
              </a:defRPr>
            </a:lvl1pPr>
          </a:lstStyle>
          <a:p>
            <a:r>
              <a:rPr lang="sv-SE"/>
              <a:t>KVARTALSRAPPORT Q3 2018 ATRIUM LJUNGBERG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557D3-3365-4C7D-879D-3C22B3638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4795577" y="7125910"/>
            <a:ext cx="3024664" cy="27525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95B9-7351-4870-9180-D26802608E6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149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</p:sldLayoutIdLst>
  <p:transition spd="slow">
    <p:fade/>
  </p:transition>
  <p:hf sldNum="0" hdr="0" ftr="0" dt="0"/>
  <p:txStyles>
    <p:titleStyle>
      <a:lvl1pPr algn="l" defTabSz="1008126" rtl="0" eaLnBrk="1" latinLnBrk="0" hangingPunct="1">
        <a:lnSpc>
          <a:spcPct val="100000"/>
        </a:lnSpc>
        <a:spcBef>
          <a:spcPct val="0"/>
        </a:spcBef>
        <a:buNone/>
        <a:defRPr sz="2646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32" indent="-252032" algn="l" defTabSz="1008126" rtl="0" eaLnBrk="1" latinLnBrk="0" hangingPunct="1">
        <a:lnSpc>
          <a:spcPct val="100000"/>
        </a:lnSpc>
        <a:spcBef>
          <a:spcPts val="882"/>
        </a:spcBef>
        <a:buFont typeface="Arial Black" panose="020B0A040201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79560" indent="-225779" algn="l" defTabSz="1008126" rtl="0" eaLnBrk="1" latinLnBrk="0" hangingPunct="1">
        <a:lnSpc>
          <a:spcPct val="100000"/>
        </a:lnSpc>
        <a:spcBef>
          <a:spcPts val="441"/>
        </a:spcBef>
        <a:buFont typeface="Verdana" panose="020B0604030504040204" pitchFamily="34" charset="0"/>
        <a:buChar char="–"/>
        <a:defRPr sz="1544" kern="1200">
          <a:solidFill>
            <a:schemeClr val="tx1"/>
          </a:solidFill>
          <a:latin typeface="+mn-lt"/>
          <a:ea typeface="+mn-ea"/>
          <a:cs typeface="+mn-cs"/>
        </a:defRPr>
      </a:lvl2pPr>
      <a:lvl3pPr marL="656333" indent="-176773" algn="l" defTabSz="1008126" rtl="0" eaLnBrk="1" latinLnBrk="0" hangingPunct="1">
        <a:lnSpc>
          <a:spcPct val="100000"/>
        </a:lnSpc>
        <a:spcBef>
          <a:spcPts val="221"/>
        </a:spcBef>
        <a:buFont typeface="Arial Black" panose="020B0A040201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3pPr>
      <a:lvl4pPr marL="852357" indent="-196025" algn="l" defTabSz="1008126" rtl="0" eaLnBrk="1" latinLnBrk="0" hangingPunct="1">
        <a:lnSpc>
          <a:spcPct val="100000"/>
        </a:lnSpc>
        <a:spcBef>
          <a:spcPts val="221"/>
        </a:spcBef>
        <a:buFont typeface="Verdana" panose="020B0604030504040204" pitchFamily="34" charset="0"/>
        <a:buChar char="–"/>
        <a:defRPr sz="1213" kern="1200">
          <a:solidFill>
            <a:schemeClr val="tx1"/>
          </a:solidFill>
          <a:latin typeface="+mn-lt"/>
          <a:ea typeface="+mn-ea"/>
          <a:cs typeface="+mn-cs"/>
        </a:defRPr>
      </a:lvl4pPr>
      <a:lvl5pPr marL="1067633" indent="-206526" algn="l" defTabSz="1008126" rtl="0" eaLnBrk="1" latinLnBrk="0" hangingPunct="1">
        <a:lnSpc>
          <a:spcPct val="100000"/>
        </a:lnSpc>
        <a:spcBef>
          <a:spcPts val="221"/>
        </a:spcBef>
        <a:buFont typeface="Arial Black" panose="020B0A040201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5pPr>
      <a:lvl6pPr marL="2772347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26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6" orient="horz" pos="2160">
          <p15:clr>
            <a:srgbClr val="F26B43"/>
          </p15:clr>
        </p15:guide>
        <p15:guide id="7" pos="7514">
          <p15:clr>
            <a:srgbClr val="F26B43"/>
          </p15:clr>
        </p15:guide>
        <p15:guide id="8" pos="166">
          <p15:clr>
            <a:srgbClr val="F26B43"/>
          </p15:clr>
        </p15:guide>
        <p15:guide id="9" pos="438">
          <p15:clr>
            <a:srgbClr val="F26B43"/>
          </p15:clr>
        </p15:guide>
        <p15:guide id="10" pos="7242">
          <p15:clr>
            <a:srgbClr val="F26B43"/>
          </p15:clr>
        </p15:guide>
        <p15:guide id="11" orient="horz" pos="11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tags" Target="../tags/tag8.xml"/><Relationship Id="rId7" Type="http://schemas.openxmlformats.org/officeDocument/2006/relationships/chart" Target="../charts/chart3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chart" Target="../charts/chart2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tags" Target="../tags/tag12.xml"/><Relationship Id="rId7" Type="http://schemas.openxmlformats.org/officeDocument/2006/relationships/chart" Target="../charts/chart7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chart" Target="../charts/chart6.xm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3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4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6.xml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41.wmf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0.wmf"/><Relationship Id="rId5" Type="http://schemas.openxmlformats.org/officeDocument/2006/relationships/slideLayout" Target="../slideLayouts/slideLayout36.xml"/><Relationship Id="rId4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1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43.jpg"/><Relationship Id="rId4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44.jp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45.jp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46.jp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47.jpg"/><Relationship Id="rId4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48.jpg"/><Relationship Id="rId4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49.jp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50.jp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image" Target="../media/image5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52.jp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5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notesSlide" Target="../notesSlides/notesSlide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55.xml"/><Relationship Id="rId4" Type="http://schemas.openxmlformats.org/officeDocument/2006/relationships/image" Target="../media/image59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notesSlide" Target="../notesSlides/notesSlide3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26C908D-628F-41D8-8A6A-8510025A3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10" y="5838781"/>
            <a:ext cx="1526627" cy="13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6811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72550" y="1763717"/>
            <a:ext cx="6336957" cy="4681537"/>
          </a:xfrm>
        </p:spPr>
        <p:txBody>
          <a:bodyPr/>
          <a:lstStyle/>
          <a:p>
            <a:endParaRPr lang="en-GB" sz="2800" dirty="0"/>
          </a:p>
          <a:p>
            <a:r>
              <a:rPr lang="en-GB" sz="2800" dirty="0"/>
              <a:t>Integrated part of the business model</a:t>
            </a:r>
          </a:p>
          <a:p>
            <a:endParaRPr lang="en-GB" sz="2800" dirty="0"/>
          </a:p>
          <a:p>
            <a:r>
              <a:rPr lang="en-GB" sz="2800" dirty="0"/>
              <a:t>Environmental and resource-efficiency targets</a:t>
            </a:r>
          </a:p>
          <a:p>
            <a:endParaRPr lang="en-GB" sz="2800" dirty="0"/>
          </a:p>
          <a:p>
            <a:endParaRPr lang="en-GB" sz="1100" dirty="0"/>
          </a:p>
          <a:p>
            <a:r>
              <a:rPr lang="en-GB" sz="2800" dirty="0"/>
              <a:t>One of Sweden’s best workplaces</a:t>
            </a:r>
          </a:p>
          <a:p>
            <a:endParaRPr lang="en-GB" sz="1100" dirty="0"/>
          </a:p>
        </p:txBody>
      </p:sp>
      <p:grpSp>
        <p:nvGrpSpPr>
          <p:cNvPr id="4" name="Grupp 3"/>
          <p:cNvGrpSpPr/>
          <p:nvPr/>
        </p:nvGrpSpPr>
        <p:grpSpPr>
          <a:xfrm>
            <a:off x="7009507" y="-1"/>
            <a:ext cx="6431773" cy="7561263"/>
            <a:chOff x="6357243" y="0"/>
            <a:chExt cx="5833563" cy="6858000"/>
          </a:xfrm>
        </p:grpSpPr>
        <p:pic>
          <p:nvPicPr>
            <p:cNvPr id="5" name="Bildobjekt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43"/>
            <a:stretch/>
          </p:blipFill>
          <p:spPr>
            <a:xfrm>
              <a:off x="6357243" y="0"/>
              <a:ext cx="5833563" cy="6858000"/>
            </a:xfrm>
            <a:prstGeom prst="rect">
              <a:avLst/>
            </a:prstGeom>
          </p:spPr>
        </p:pic>
        <p:pic>
          <p:nvPicPr>
            <p:cNvPr id="6" name="Bildobjekt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85971" y="5449358"/>
              <a:ext cx="1432684" cy="1231499"/>
            </a:xfrm>
            <a:prstGeom prst="rect">
              <a:avLst/>
            </a:prstGeom>
          </p:spPr>
        </p:pic>
      </p:grpSp>
      <p:sp>
        <p:nvSpPr>
          <p:cNvPr id="8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10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8D1F482A-F170-43F2-A1AD-95482D29EAF5}"/>
              </a:ext>
            </a:extLst>
          </p:cNvPr>
          <p:cNvSpPr txBox="1">
            <a:spLocks/>
          </p:cNvSpPr>
          <p:nvPr/>
        </p:nvSpPr>
        <p:spPr>
          <a:xfrm>
            <a:off x="0" y="730708"/>
            <a:ext cx="9781815" cy="720000"/>
          </a:xfrm>
          <a:prstGeom prst="rect">
            <a:avLst/>
          </a:prstGeom>
          <a:solidFill>
            <a:srgbClr val="6E746F"/>
          </a:solidFill>
        </p:spPr>
        <p:txBody>
          <a:bodyPr lIns="720000" tIns="45708" rIns="91415" bIns="45708"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>
                <a:solidFill>
                  <a:srgbClr val="FFFFFF"/>
                </a:solidFill>
                <a:latin typeface="Helvetica"/>
                <a:cs typeface="Helvetica"/>
              </a:rPr>
              <a:t>CORPORATE SOCIAL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2196277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AAB77D-098F-484F-BAB5-4F577A05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FINANCIAL TARGETS 2019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66981" y="2033840"/>
            <a:ext cx="4939176" cy="1376773"/>
          </a:xfrm>
        </p:spPr>
        <p:txBody>
          <a:bodyPr/>
          <a:lstStyle/>
          <a:p>
            <a:r>
              <a:rPr lang="en-GB" dirty="0"/>
              <a:t>Net operating income is replaced by return on equity. Target 10% over time.</a:t>
            </a:r>
          </a:p>
          <a:p>
            <a:r>
              <a:rPr lang="en-GB" dirty="0"/>
              <a:t>Equity ratio is replaced by loan-to-value ratio. Measure max 45%.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98B53E22-DF4C-4D59-A430-F6EE04310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7913" y="2033840"/>
            <a:ext cx="6648056" cy="1376773"/>
          </a:xfrm>
        </p:spPr>
        <p:txBody>
          <a:bodyPr/>
          <a:lstStyle/>
          <a:p>
            <a:r>
              <a:rPr lang="en-GB" dirty="0"/>
              <a:t>The investment target is raised from SEK 1 billion per year to SEK 2 billion.</a:t>
            </a:r>
          </a:p>
          <a:p>
            <a:r>
              <a:rPr lang="en-GB" dirty="0"/>
              <a:t>The targets for project profit, interest coverage ratio, dividend and sustainability are maintained unchanged.</a:t>
            </a:r>
          </a:p>
        </p:txBody>
      </p:sp>
      <p:graphicFrame>
        <p:nvGraphicFramePr>
          <p:cNvPr id="33" name="Platshållare för diagram 9">
            <a:extLst>
              <a:ext uri="{FF2B5EF4-FFF2-40B4-BE49-F238E27FC236}">
                <a16:creationId xmlns:a16="http://schemas.microsoft.com/office/drawing/2014/main" id="{A62A9287-9F2C-460C-B579-517666FEFD0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61842" y="4372157"/>
          <a:ext cx="3395899" cy="2582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Platshållare för text 45">
            <a:extLst>
              <a:ext uri="{FF2B5EF4-FFF2-40B4-BE49-F238E27FC236}">
                <a16:creationId xmlns:a16="http://schemas.microsoft.com/office/drawing/2014/main" id="{B565BE7D-7691-4CEC-8EA2-BD46FE249BE7}"/>
              </a:ext>
            </a:extLst>
          </p:cNvPr>
          <p:cNvSpPr txBox="1">
            <a:spLocks/>
          </p:cNvSpPr>
          <p:nvPr/>
        </p:nvSpPr>
        <p:spPr>
          <a:xfrm>
            <a:off x="761842" y="3861073"/>
            <a:ext cx="3271409" cy="4525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>
              <a:lnSpc>
                <a:spcPct val="100000"/>
              </a:lnSpc>
              <a:spcBef>
                <a:spcPts val="800"/>
              </a:spcBef>
              <a:buFont typeface="Arial Black" panose="020B0A04020102020204" pitchFamily="34" charset="0"/>
              <a:buNone/>
              <a:defRPr sz="1200"/>
            </a:lvl1pPr>
            <a:lvl2pPr indent="0">
              <a:lnSpc>
                <a:spcPct val="100000"/>
              </a:lnSpc>
              <a:spcBef>
                <a:spcPts val="400"/>
              </a:spcBef>
              <a:buFont typeface="Verdana" panose="020B0604030504040204" pitchFamily="34" charset="0"/>
              <a:buNone/>
              <a:defRPr sz="1100"/>
            </a:lvl2pPr>
            <a:lvl3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50"/>
            </a:lvl3pPr>
            <a:lvl4pPr indent="0">
              <a:lnSpc>
                <a:spcPct val="100000"/>
              </a:lnSpc>
              <a:spcBef>
                <a:spcPts val="200"/>
              </a:spcBef>
              <a:buFont typeface="Verdana" panose="020B0604030504040204" pitchFamily="34" charset="0"/>
              <a:buNone/>
              <a:defRPr sz="1000"/>
            </a:lvl4pPr>
            <a:lvl5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1008126" fontAlgn="auto">
              <a:spcBef>
                <a:spcPts val="882"/>
              </a:spcBef>
              <a:spcAft>
                <a:spcPts val="0"/>
              </a:spcAft>
            </a:pPr>
            <a:r>
              <a:rPr lang="en-GB" sz="1213" b="1" dirty="0">
                <a:solidFill>
                  <a:srgbClr val="000000"/>
                </a:solidFill>
                <a:latin typeface="Verdana"/>
                <a:cs typeface="+mn-cs"/>
              </a:rPr>
              <a:t>Return on Equity (%)</a:t>
            </a:r>
          </a:p>
        </p:txBody>
      </p:sp>
      <p:cxnSp>
        <p:nvCxnSpPr>
          <p:cNvPr id="20" name="Rak koppling 19">
            <a:extLst>
              <a:ext uri="{FF2B5EF4-FFF2-40B4-BE49-F238E27FC236}">
                <a16:creationId xmlns:a16="http://schemas.microsoft.com/office/drawing/2014/main" id="{9194CB83-13FB-46C7-87D3-029130882B49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 bwMode="gray">
          <a:xfrm>
            <a:off x="766243" y="4126752"/>
            <a:ext cx="3391499" cy="4558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koppling 42">
            <a:extLst>
              <a:ext uri="{FF2B5EF4-FFF2-40B4-BE49-F238E27FC236}">
                <a16:creationId xmlns:a16="http://schemas.microsoft.com/office/drawing/2014/main" id="{CF4E4BB8-8796-4688-B1F7-AD044B701D57}"/>
              </a:ext>
            </a:extLst>
          </p:cNvPr>
          <p:cNvCxnSpPr>
            <a:cxnSpLocks/>
          </p:cNvCxnSpPr>
          <p:nvPr/>
        </p:nvCxnSpPr>
        <p:spPr bwMode="gray">
          <a:xfrm>
            <a:off x="1076218" y="5615774"/>
            <a:ext cx="3077584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Platshållare för diagram 9">
            <a:extLst>
              <a:ext uri="{FF2B5EF4-FFF2-40B4-BE49-F238E27FC236}">
                <a16:creationId xmlns:a16="http://schemas.microsoft.com/office/drawing/2014/main" id="{0CA3A3FC-8EE1-4A79-BACC-0EF25401D35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860860" y="4372157"/>
          <a:ext cx="3395900" cy="2582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31" name="Rak koppling 30">
            <a:extLst>
              <a:ext uri="{FF2B5EF4-FFF2-40B4-BE49-F238E27FC236}">
                <a16:creationId xmlns:a16="http://schemas.microsoft.com/office/drawing/2014/main" id="{B361C1EA-F8AA-4DE8-BCAF-D4AECD6116BB}"/>
              </a:ext>
            </a:extLst>
          </p:cNvPr>
          <p:cNvCxnSpPr>
            <a:cxnSpLocks/>
          </p:cNvCxnSpPr>
          <p:nvPr/>
        </p:nvCxnSpPr>
        <p:spPr bwMode="gray">
          <a:xfrm>
            <a:off x="5155463" y="4501909"/>
            <a:ext cx="3097803" cy="0"/>
          </a:xfrm>
          <a:prstGeom prst="line">
            <a:avLst/>
          </a:prstGeom>
          <a:ln w="222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koppling 40">
            <a:extLst>
              <a:ext uri="{FF2B5EF4-FFF2-40B4-BE49-F238E27FC236}">
                <a16:creationId xmlns:a16="http://schemas.microsoft.com/office/drawing/2014/main" id="{4A85F640-9907-4208-9C75-90BF23A2C87D}"/>
              </a:ext>
            </a:extLst>
          </p:cNvPr>
          <p:cNvCxnSpPr>
            <a:cxnSpLocks/>
          </p:cNvCxnSpPr>
          <p:nvPr/>
        </p:nvCxnSpPr>
        <p:spPr bwMode="gray">
          <a:xfrm>
            <a:off x="5198870" y="5126602"/>
            <a:ext cx="3057891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tshållare för text 45">
            <a:extLst>
              <a:ext uri="{FF2B5EF4-FFF2-40B4-BE49-F238E27FC236}">
                <a16:creationId xmlns:a16="http://schemas.microsoft.com/office/drawing/2014/main" id="{9F0A1DE3-3DDB-4E8E-9AFE-75CBD86B5F72}"/>
              </a:ext>
            </a:extLst>
          </p:cNvPr>
          <p:cNvSpPr txBox="1">
            <a:spLocks/>
          </p:cNvSpPr>
          <p:nvPr/>
        </p:nvSpPr>
        <p:spPr>
          <a:xfrm>
            <a:off x="4860861" y="3861073"/>
            <a:ext cx="3247773" cy="4525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>
              <a:lnSpc>
                <a:spcPct val="100000"/>
              </a:lnSpc>
              <a:spcBef>
                <a:spcPts val="800"/>
              </a:spcBef>
              <a:buFont typeface="Arial Black" panose="020B0A04020102020204" pitchFamily="34" charset="0"/>
              <a:buNone/>
              <a:defRPr sz="1200"/>
            </a:lvl1pPr>
            <a:lvl2pPr indent="0">
              <a:lnSpc>
                <a:spcPct val="100000"/>
              </a:lnSpc>
              <a:spcBef>
                <a:spcPts val="400"/>
              </a:spcBef>
              <a:buFont typeface="Verdana" panose="020B0604030504040204" pitchFamily="34" charset="0"/>
              <a:buNone/>
              <a:defRPr sz="1100"/>
            </a:lvl2pPr>
            <a:lvl3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50"/>
            </a:lvl3pPr>
            <a:lvl4pPr indent="0">
              <a:lnSpc>
                <a:spcPct val="100000"/>
              </a:lnSpc>
              <a:spcBef>
                <a:spcPts val="200"/>
              </a:spcBef>
              <a:buFont typeface="Verdana" panose="020B0604030504040204" pitchFamily="34" charset="0"/>
              <a:buNone/>
              <a:defRPr sz="1000"/>
            </a:lvl4pPr>
            <a:lvl5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1008126" fontAlgn="auto">
              <a:spcBef>
                <a:spcPts val="882"/>
              </a:spcBef>
              <a:spcAft>
                <a:spcPts val="0"/>
              </a:spcAft>
            </a:pPr>
            <a:r>
              <a:rPr lang="en-GB" sz="1213" b="1" dirty="0">
                <a:solidFill>
                  <a:srgbClr val="000000"/>
                </a:solidFill>
                <a:latin typeface="Verdana"/>
                <a:cs typeface="+mn-cs"/>
              </a:rPr>
              <a:t>Loan to Value (%)</a:t>
            </a:r>
          </a:p>
        </p:txBody>
      </p:sp>
      <p:cxnSp>
        <p:nvCxnSpPr>
          <p:cNvPr id="36" name="Rak koppling 35">
            <a:extLst>
              <a:ext uri="{FF2B5EF4-FFF2-40B4-BE49-F238E27FC236}">
                <a16:creationId xmlns:a16="http://schemas.microsoft.com/office/drawing/2014/main" id="{FA754CBE-4C22-4A36-ADAD-DA1EF6326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 bwMode="gray">
          <a:xfrm>
            <a:off x="4865262" y="4126752"/>
            <a:ext cx="3391499" cy="4558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latshållare för text 45">
            <a:extLst>
              <a:ext uri="{FF2B5EF4-FFF2-40B4-BE49-F238E27FC236}">
                <a16:creationId xmlns:a16="http://schemas.microsoft.com/office/drawing/2014/main" id="{FB838B7D-A5F4-4E44-8305-CAC82486A21C}"/>
              </a:ext>
            </a:extLst>
          </p:cNvPr>
          <p:cNvSpPr txBox="1">
            <a:spLocks/>
          </p:cNvSpPr>
          <p:nvPr/>
        </p:nvSpPr>
        <p:spPr>
          <a:xfrm>
            <a:off x="8959878" y="3861073"/>
            <a:ext cx="3385174" cy="4525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>
              <a:lnSpc>
                <a:spcPct val="100000"/>
              </a:lnSpc>
              <a:spcBef>
                <a:spcPts val="800"/>
              </a:spcBef>
              <a:buFont typeface="Arial Black" panose="020B0A04020102020204" pitchFamily="34" charset="0"/>
              <a:buNone/>
              <a:defRPr sz="1200"/>
            </a:lvl1pPr>
            <a:lvl2pPr indent="0">
              <a:lnSpc>
                <a:spcPct val="100000"/>
              </a:lnSpc>
              <a:spcBef>
                <a:spcPts val="400"/>
              </a:spcBef>
              <a:buFont typeface="Verdana" panose="020B0604030504040204" pitchFamily="34" charset="0"/>
              <a:buNone/>
              <a:defRPr sz="1100"/>
            </a:lvl2pPr>
            <a:lvl3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50"/>
            </a:lvl3pPr>
            <a:lvl4pPr indent="0">
              <a:lnSpc>
                <a:spcPct val="100000"/>
              </a:lnSpc>
              <a:spcBef>
                <a:spcPts val="200"/>
              </a:spcBef>
              <a:buFont typeface="Verdana" panose="020B0604030504040204" pitchFamily="34" charset="0"/>
              <a:buNone/>
              <a:defRPr sz="1000"/>
            </a:lvl4pPr>
            <a:lvl5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1008126" fontAlgn="auto">
              <a:spcBef>
                <a:spcPts val="882"/>
              </a:spcBef>
              <a:spcAft>
                <a:spcPts val="0"/>
              </a:spcAft>
            </a:pPr>
            <a:r>
              <a:rPr lang="en-GB" sz="1213" b="1" dirty="0">
                <a:solidFill>
                  <a:srgbClr val="000000"/>
                </a:solidFill>
                <a:latin typeface="Verdana"/>
                <a:cs typeface="+mn-cs"/>
              </a:rPr>
              <a:t>Investments (MSEK)</a:t>
            </a:r>
          </a:p>
        </p:txBody>
      </p:sp>
      <p:cxnSp>
        <p:nvCxnSpPr>
          <p:cNvPr id="38" name="Rak koppling 37">
            <a:extLst>
              <a:ext uri="{FF2B5EF4-FFF2-40B4-BE49-F238E27FC236}">
                <a16:creationId xmlns:a16="http://schemas.microsoft.com/office/drawing/2014/main" id="{2DE323E9-4664-4D72-822B-93E235DD6E8E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 bwMode="gray">
          <a:xfrm>
            <a:off x="8964279" y="4126752"/>
            <a:ext cx="3391499" cy="4558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Platshållare för diagram 9">
            <a:extLst>
              <a:ext uri="{FF2B5EF4-FFF2-40B4-BE49-F238E27FC236}">
                <a16:creationId xmlns:a16="http://schemas.microsoft.com/office/drawing/2014/main" id="{489D91BC-9341-4966-8277-48ACB3320E0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59878" y="4372159"/>
          <a:ext cx="3395900" cy="2555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28" name="Rak koppling 27">
            <a:extLst>
              <a:ext uri="{FF2B5EF4-FFF2-40B4-BE49-F238E27FC236}">
                <a16:creationId xmlns:a16="http://schemas.microsoft.com/office/drawing/2014/main" id="{108459E0-E37E-48D7-9749-0A8661AFF119}"/>
              </a:ext>
            </a:extLst>
          </p:cNvPr>
          <p:cNvCxnSpPr>
            <a:cxnSpLocks/>
          </p:cNvCxnSpPr>
          <p:nvPr/>
        </p:nvCxnSpPr>
        <p:spPr bwMode="gray">
          <a:xfrm>
            <a:off x="9435014" y="4514233"/>
            <a:ext cx="2911818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koppling 39">
            <a:extLst>
              <a:ext uri="{FF2B5EF4-FFF2-40B4-BE49-F238E27FC236}">
                <a16:creationId xmlns:a16="http://schemas.microsoft.com/office/drawing/2014/main" id="{165B4F4D-E297-463C-8334-A590AABAA67A}"/>
              </a:ext>
            </a:extLst>
          </p:cNvPr>
          <p:cNvCxnSpPr>
            <a:cxnSpLocks/>
          </p:cNvCxnSpPr>
          <p:nvPr/>
        </p:nvCxnSpPr>
        <p:spPr bwMode="gray">
          <a:xfrm>
            <a:off x="9484780" y="5434006"/>
            <a:ext cx="2870997" cy="0"/>
          </a:xfrm>
          <a:prstGeom prst="line">
            <a:avLst/>
          </a:prstGeom>
          <a:ln w="222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CE62C93-6D77-4B92-B78A-79B023CF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6E746F"/>
                </a:solidFill>
                <a:latin typeface="Verdana"/>
                <a:cs typeface="+mn-cs"/>
              </a:rPr>
              <a:t>KVARTALSRAPPORT Q4 2018 ATRIUM LJUNGBERG</a:t>
            </a:r>
          </a:p>
        </p:txBody>
      </p:sp>
    </p:spTree>
    <p:extLst>
      <p:ext uri="{BB962C8B-B14F-4D97-AF65-F5344CB8AC3E}">
        <p14:creationId xmlns:p14="http://schemas.microsoft.com/office/powerpoint/2010/main" val="2380118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3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3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3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3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3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3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4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4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4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4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4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uiExpand="1" build="p"/>
      <p:bldGraphic spid="33" grpId="0" uiExpand="1">
        <p:bldSub>
          <a:bldChart bld="category"/>
        </p:bldSub>
      </p:bldGraphic>
      <p:bldP spid="19" grpId="0"/>
      <p:bldGraphic spid="30" grpId="0" uiExpand="1">
        <p:bldSub>
          <a:bldChart bld="category"/>
        </p:bldSub>
      </p:bldGraphic>
      <p:bldP spid="35" grpId="0"/>
      <p:bldP spid="37" grpId="0"/>
      <p:bldGraphic spid="42" grpId="0">
        <p:bldSub>
          <a:bldChart bld="category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" y="783"/>
            <a:ext cx="13442845" cy="7559695"/>
          </a:xfrm>
          <a:prstGeom prst="rect">
            <a:avLst/>
          </a:prstGeom>
        </p:spPr>
      </p:pic>
      <p:sp>
        <p:nvSpPr>
          <p:cNvPr id="7" name="Rubrik 1"/>
          <p:cNvSpPr txBox="1">
            <a:spLocks/>
          </p:cNvSpPr>
          <p:nvPr/>
        </p:nvSpPr>
        <p:spPr>
          <a:xfrm>
            <a:off x="3594852" y="3060551"/>
            <a:ext cx="6253252" cy="903039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sv-SE" sz="4800" dirty="0">
                <a:solidFill>
                  <a:schemeClr val="bg1"/>
                </a:solidFill>
                <a:latin typeface="+mj-lt"/>
              </a:rPr>
              <a:t>MARKET</a:t>
            </a:r>
          </a:p>
        </p:txBody>
      </p:sp>
      <p:sp>
        <p:nvSpPr>
          <p:cNvPr id="5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solidFill>
                  <a:schemeClr val="bg1"/>
                </a:solidFill>
                <a:latin typeface="DINPro-Light" panose="02000504040000020003" pitchFamily="50" charset="0"/>
                <a:cs typeface="+mn-cs"/>
              </a:rPr>
              <a:pPr>
                <a:defRPr/>
              </a:pPr>
              <a:t>12</a:t>
            </a:fld>
            <a:endParaRPr lang="sv-SE" sz="1800" b="1" dirty="0">
              <a:ln w="3175">
                <a:noFill/>
              </a:ln>
              <a:solidFill>
                <a:schemeClr val="bg1"/>
              </a:solidFill>
              <a:latin typeface="DINPro-Light" panose="02000504040000020003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977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13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9BB48DB9-0C90-48B6-8B8D-7A2761C92BE0}"/>
              </a:ext>
            </a:extLst>
          </p:cNvPr>
          <p:cNvSpPr txBox="1">
            <a:spLocks/>
          </p:cNvSpPr>
          <p:nvPr/>
        </p:nvSpPr>
        <p:spPr>
          <a:xfrm>
            <a:off x="0" y="730708"/>
            <a:ext cx="8089627" cy="720000"/>
          </a:xfrm>
          <a:prstGeom prst="rect">
            <a:avLst/>
          </a:prstGeom>
          <a:solidFill>
            <a:srgbClr val="6E746F"/>
          </a:solidFill>
        </p:spPr>
        <p:txBody>
          <a:bodyPr lIns="720000" tIns="45708" rIns="91415" bIns="45708"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>
                <a:solidFill>
                  <a:srgbClr val="FFFFFF"/>
                </a:solidFill>
                <a:latin typeface="Helvetica"/>
                <a:cs typeface="Helvetica"/>
              </a:rPr>
              <a:t>STRONG PROPERTY MARKET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B6A5C77-949A-4287-B03B-9DD52A03C6AB}"/>
              </a:ext>
            </a:extLst>
          </p:cNvPr>
          <p:cNvSpPr txBox="1"/>
          <p:nvPr/>
        </p:nvSpPr>
        <p:spPr>
          <a:xfrm>
            <a:off x="761442" y="6817217"/>
            <a:ext cx="2549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Source: </a:t>
            </a:r>
            <a:r>
              <a:rPr lang="sv-SE" sz="1100" dirty="0" err="1"/>
              <a:t>Savills</a:t>
            </a:r>
            <a:endParaRPr lang="sv-SE" sz="11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D347962-3665-445D-8B65-69074060F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43" y="1933928"/>
            <a:ext cx="4258065" cy="4608585"/>
          </a:xfrm>
          <a:prstGeom prst="rect">
            <a:avLst/>
          </a:prstGeom>
        </p:spPr>
      </p:pic>
      <p:pic>
        <p:nvPicPr>
          <p:cNvPr id="10" name="Bildobjekt 9" descr="En bild som visar text, karta&#10;&#10;Beskrivning genererad med mycket hög exakthet">
            <a:extLst>
              <a:ext uri="{FF2B5EF4-FFF2-40B4-BE49-F238E27FC236}">
                <a16:creationId xmlns:a16="http://schemas.microsoft.com/office/drawing/2014/main" id="{42986206-6F4E-4338-A624-F5DF63C420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491" y="1865712"/>
            <a:ext cx="4096520" cy="4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29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51C765-9F6B-428B-81E6-6D2231F65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OFFICES: LOW VACANCIES KEEPING DEMAND UP</a:t>
            </a:r>
          </a:p>
        </p:txBody>
      </p:sp>
      <p:graphicFrame>
        <p:nvGraphicFramePr>
          <p:cNvPr id="9" name="Platshållare för innehåll 8">
            <a:extLst>
              <a:ext uri="{FF2B5EF4-FFF2-40B4-BE49-F238E27FC236}">
                <a16:creationId xmlns:a16="http://schemas.microsoft.com/office/drawing/2014/main" id="{850DF481-8CA5-4ADE-B2AB-96088E6784A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766981" y="2416248"/>
          <a:ext cx="11908988" cy="4578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Platshållare för text 45">
            <a:extLst>
              <a:ext uri="{FF2B5EF4-FFF2-40B4-BE49-F238E27FC236}">
                <a16:creationId xmlns:a16="http://schemas.microsoft.com/office/drawing/2014/main" id="{A66CBB66-D90C-4474-B98C-80F94D197EB6}"/>
              </a:ext>
            </a:extLst>
          </p:cNvPr>
          <p:cNvSpPr txBox="1">
            <a:spLocks/>
          </p:cNvSpPr>
          <p:nvPr/>
        </p:nvSpPr>
        <p:spPr>
          <a:xfrm>
            <a:off x="766981" y="2033840"/>
            <a:ext cx="4085182" cy="257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>
              <a:lnSpc>
                <a:spcPct val="100000"/>
              </a:lnSpc>
              <a:spcBef>
                <a:spcPts val="800"/>
              </a:spcBef>
              <a:buFont typeface="Arial Black" panose="020B0A04020102020204" pitchFamily="34" charset="0"/>
              <a:buNone/>
              <a:defRPr sz="1200"/>
            </a:lvl1pPr>
            <a:lvl2pPr indent="0">
              <a:lnSpc>
                <a:spcPct val="100000"/>
              </a:lnSpc>
              <a:spcBef>
                <a:spcPts val="400"/>
              </a:spcBef>
              <a:buFont typeface="Verdana" panose="020B0604030504040204" pitchFamily="34" charset="0"/>
              <a:buNone/>
              <a:defRPr sz="1100"/>
            </a:lvl2pPr>
            <a:lvl3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50"/>
            </a:lvl3pPr>
            <a:lvl4pPr indent="0">
              <a:lnSpc>
                <a:spcPct val="100000"/>
              </a:lnSpc>
              <a:spcBef>
                <a:spcPts val="200"/>
              </a:spcBef>
              <a:buFont typeface="Verdana" panose="020B0604030504040204" pitchFamily="34" charset="0"/>
              <a:buNone/>
              <a:defRPr sz="1000"/>
            </a:lvl4pPr>
            <a:lvl5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1008126" fontAlgn="auto">
              <a:spcBef>
                <a:spcPts val="882"/>
              </a:spcBef>
              <a:spcAft>
                <a:spcPts val="0"/>
              </a:spcAft>
            </a:pPr>
            <a:r>
              <a:rPr lang="en-GB" sz="1323" dirty="0">
                <a:solidFill>
                  <a:srgbClr val="000000"/>
                </a:solidFill>
                <a:latin typeface="Verdana"/>
                <a:cs typeface="+mn-cs"/>
              </a:rPr>
              <a:t>Contracted annual rent (SEK per m</a:t>
            </a:r>
            <a:r>
              <a:rPr lang="en-GB" sz="1323" baseline="30000" dirty="0">
                <a:solidFill>
                  <a:srgbClr val="000000"/>
                </a:solidFill>
                <a:latin typeface="Verdana"/>
                <a:cs typeface="+mn-cs"/>
              </a:rPr>
              <a:t>2</a:t>
            </a:r>
            <a:r>
              <a:rPr lang="en-GB" sz="1323" dirty="0">
                <a:solidFill>
                  <a:srgbClr val="000000"/>
                </a:solidFill>
                <a:latin typeface="Verdana"/>
                <a:cs typeface="+mn-cs"/>
              </a:rPr>
              <a:t>)</a:t>
            </a:r>
          </a:p>
          <a:p>
            <a:pPr defTabSz="1008126" fontAlgn="auto">
              <a:spcBef>
                <a:spcPts val="882"/>
              </a:spcBef>
              <a:spcAft>
                <a:spcPts val="0"/>
              </a:spcAft>
            </a:pPr>
            <a:r>
              <a:rPr lang="en-GB" sz="1323" dirty="0">
                <a:solidFill>
                  <a:srgbClr val="000000"/>
                </a:solidFill>
                <a:latin typeface="Verdana"/>
                <a:cs typeface="+mn-cs"/>
              </a:rPr>
              <a:t> 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5123353-CF36-4686-BBFD-EF63531B0637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 bwMode="gray">
          <a:xfrm>
            <a:off x="766981" y="2302251"/>
            <a:ext cx="8724060" cy="0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52821AB0-7B07-469D-895A-AA96A4EB59DF}"/>
              </a:ext>
            </a:extLst>
          </p:cNvPr>
          <p:cNvSpPr txBox="1"/>
          <p:nvPr/>
        </p:nvSpPr>
        <p:spPr bwMode="gray">
          <a:xfrm>
            <a:off x="766981" y="6525090"/>
            <a:ext cx="113685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662"/>
              </a:spcBef>
              <a:spcAft>
                <a:spcPts val="0"/>
              </a:spcAft>
              <a:buClr>
                <a:srgbClr val="6E746F"/>
              </a:buClr>
            </a:pPr>
            <a:r>
              <a:rPr lang="sv-SE" sz="992" dirty="0">
                <a:solidFill>
                  <a:srgbClr val="000000"/>
                </a:solidFill>
                <a:latin typeface="Verdana"/>
                <a:cs typeface="+mn-cs"/>
              </a:rPr>
              <a:t>Source: </a:t>
            </a:r>
            <a:r>
              <a:rPr lang="sv-SE" sz="992" dirty="0" err="1">
                <a:solidFill>
                  <a:srgbClr val="000000"/>
                </a:solidFill>
                <a:latin typeface="Verdana"/>
                <a:cs typeface="+mn-cs"/>
              </a:rPr>
              <a:t>Savills</a:t>
            </a:r>
            <a:endParaRPr lang="sv-SE" sz="992" dirty="0">
              <a:solidFill>
                <a:srgbClr val="000000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21871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8ABE8F5-06F7-4650-BAEA-A799837BC3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0"/>
          <a:stretch/>
        </p:blipFill>
        <p:spPr>
          <a:xfrm>
            <a:off x="1224558" y="2176554"/>
            <a:ext cx="4428738" cy="437877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7DA391A-B881-4EAD-994D-E91AEF4A9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Retail sales grew by 2.5% during 2018</a:t>
            </a:r>
          </a:p>
        </p:txBody>
      </p:sp>
    </p:spTree>
    <p:extLst>
      <p:ext uri="{BB962C8B-B14F-4D97-AF65-F5344CB8AC3E}">
        <p14:creationId xmlns:p14="http://schemas.microsoft.com/office/powerpoint/2010/main" val="49322839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AF74D72C-3E88-4E4A-B31D-42A5BA1E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Residential market</a:t>
            </a:r>
          </a:p>
        </p:txBody>
      </p:sp>
      <p:sp>
        <p:nvSpPr>
          <p:cNvPr id="7" name="Platshållare för text 45">
            <a:extLst>
              <a:ext uri="{FF2B5EF4-FFF2-40B4-BE49-F238E27FC236}">
                <a16:creationId xmlns:a16="http://schemas.microsoft.com/office/drawing/2014/main" id="{198312BE-B3CE-4DE9-9CA8-6CC24C48B355}"/>
              </a:ext>
            </a:extLst>
          </p:cNvPr>
          <p:cNvSpPr txBox="1">
            <a:spLocks/>
          </p:cNvSpPr>
          <p:nvPr/>
        </p:nvSpPr>
        <p:spPr>
          <a:xfrm>
            <a:off x="766982" y="2147837"/>
            <a:ext cx="3616712" cy="36715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800"/>
              </a:spcBef>
              <a:buFont typeface="Arial Black" panose="020B0A04020102020204" pitchFamily="34" charset="0"/>
              <a:buNone/>
              <a:defRPr sz="1200"/>
            </a:lvl1pPr>
            <a:lvl2pPr indent="0">
              <a:lnSpc>
                <a:spcPct val="100000"/>
              </a:lnSpc>
              <a:spcBef>
                <a:spcPts val="400"/>
              </a:spcBef>
              <a:buFont typeface="Verdana" panose="020B0604030504040204" pitchFamily="34" charset="0"/>
              <a:buNone/>
              <a:defRPr sz="1100"/>
            </a:lvl2pPr>
            <a:lvl3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50"/>
            </a:lvl3pPr>
            <a:lvl4pPr indent="0">
              <a:lnSpc>
                <a:spcPct val="100000"/>
              </a:lnSpc>
              <a:spcBef>
                <a:spcPts val="200"/>
              </a:spcBef>
              <a:buFont typeface="Verdana" panose="020B0604030504040204" pitchFamily="34" charset="0"/>
              <a:buNone/>
              <a:defRPr sz="1000"/>
            </a:lvl4pPr>
            <a:lvl5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1008126" fontAlgn="auto">
              <a:spcBef>
                <a:spcPts val="882"/>
              </a:spcBef>
              <a:spcAft>
                <a:spcPts val="0"/>
              </a:spcAft>
            </a:pPr>
            <a:r>
              <a:rPr lang="en-GB" sz="1323" dirty="0">
                <a:solidFill>
                  <a:srgbClr val="000000"/>
                </a:solidFill>
                <a:latin typeface="Verdana"/>
                <a:cs typeface="+mn-cs"/>
              </a:rPr>
              <a:t>Housing prices (real SEK per m</a:t>
            </a:r>
            <a:r>
              <a:rPr lang="en-GB" sz="1323" baseline="30000" dirty="0">
                <a:solidFill>
                  <a:srgbClr val="000000"/>
                </a:solidFill>
                <a:latin typeface="Verdana"/>
                <a:cs typeface="+mn-cs"/>
              </a:rPr>
              <a:t>2</a:t>
            </a:r>
            <a:r>
              <a:rPr lang="en-GB" sz="1323" dirty="0">
                <a:solidFill>
                  <a:srgbClr val="000000"/>
                </a:solidFill>
                <a:latin typeface="Verdana"/>
                <a:cs typeface="+mn-cs"/>
              </a:rPr>
              <a:t>)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09A8C8D5-4FAB-45BC-AE3E-24593F11063A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 bwMode="gray">
          <a:xfrm>
            <a:off x="766981" y="2567196"/>
            <a:ext cx="3719061" cy="0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45">
            <a:extLst>
              <a:ext uri="{FF2B5EF4-FFF2-40B4-BE49-F238E27FC236}">
                <a16:creationId xmlns:a16="http://schemas.microsoft.com/office/drawing/2014/main" id="{14B0DAA4-3B7D-4CDE-9D91-708EF2A604B5}"/>
              </a:ext>
            </a:extLst>
          </p:cNvPr>
          <p:cNvSpPr txBox="1">
            <a:spLocks/>
          </p:cNvSpPr>
          <p:nvPr/>
        </p:nvSpPr>
        <p:spPr>
          <a:xfrm>
            <a:off x="4817847" y="2257703"/>
            <a:ext cx="5012220" cy="25729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800"/>
              </a:spcBef>
              <a:buFont typeface="Arial Black" panose="020B0A04020102020204" pitchFamily="34" charset="0"/>
              <a:buNone/>
              <a:defRPr sz="1200"/>
            </a:lvl1pPr>
            <a:lvl2pPr indent="0">
              <a:lnSpc>
                <a:spcPct val="100000"/>
              </a:lnSpc>
              <a:spcBef>
                <a:spcPts val="400"/>
              </a:spcBef>
              <a:buFont typeface="Verdana" panose="020B0604030504040204" pitchFamily="34" charset="0"/>
              <a:buNone/>
              <a:defRPr sz="1100"/>
            </a:lvl2pPr>
            <a:lvl3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50"/>
            </a:lvl3pPr>
            <a:lvl4pPr indent="0">
              <a:lnSpc>
                <a:spcPct val="100000"/>
              </a:lnSpc>
              <a:spcBef>
                <a:spcPts val="200"/>
              </a:spcBef>
              <a:buFont typeface="Verdana" panose="020B0604030504040204" pitchFamily="34" charset="0"/>
              <a:buNone/>
              <a:defRPr sz="1000"/>
            </a:lvl4pPr>
            <a:lvl5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1008126" fontAlgn="auto">
              <a:spcBef>
                <a:spcPts val="882"/>
              </a:spcBef>
              <a:spcAft>
                <a:spcPts val="0"/>
              </a:spcAft>
            </a:pPr>
            <a:r>
              <a:rPr lang="en-GB" sz="1323" dirty="0">
                <a:solidFill>
                  <a:srgbClr val="000000"/>
                </a:solidFill>
                <a:latin typeface="Verdana"/>
                <a:cs typeface="+mn-cs"/>
              </a:rPr>
              <a:t>New housing for sale (</a:t>
            </a:r>
            <a:r>
              <a:rPr lang="en-GB" sz="1323" dirty="0" err="1">
                <a:solidFill>
                  <a:srgbClr val="000000"/>
                </a:solidFill>
                <a:latin typeface="Verdana"/>
                <a:cs typeface="+mn-cs"/>
              </a:rPr>
              <a:t>n:o</a:t>
            </a:r>
            <a:r>
              <a:rPr lang="en-GB" sz="1323" dirty="0">
                <a:solidFill>
                  <a:srgbClr val="000000"/>
                </a:solidFill>
                <a:latin typeface="Verdana"/>
                <a:cs typeface="+mn-cs"/>
              </a:rPr>
              <a:t>) 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3E9D119D-7E15-4F63-95D8-DFA2FA39B523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 bwMode="gray">
          <a:xfrm>
            <a:off x="4817848" y="2567196"/>
            <a:ext cx="3719061" cy="0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text 45">
            <a:extLst>
              <a:ext uri="{FF2B5EF4-FFF2-40B4-BE49-F238E27FC236}">
                <a16:creationId xmlns:a16="http://schemas.microsoft.com/office/drawing/2014/main" id="{3E3D1D34-E11A-4C16-852F-F9D6F73A669D}"/>
              </a:ext>
            </a:extLst>
          </p:cNvPr>
          <p:cNvSpPr txBox="1">
            <a:spLocks/>
          </p:cNvSpPr>
          <p:nvPr/>
        </p:nvSpPr>
        <p:spPr>
          <a:xfrm>
            <a:off x="8846795" y="2257703"/>
            <a:ext cx="5012220" cy="25729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800"/>
              </a:spcBef>
              <a:buFont typeface="Arial Black" panose="020B0A04020102020204" pitchFamily="34" charset="0"/>
              <a:buNone/>
              <a:defRPr sz="1200"/>
            </a:lvl1pPr>
            <a:lvl2pPr indent="0">
              <a:lnSpc>
                <a:spcPct val="100000"/>
              </a:lnSpc>
              <a:spcBef>
                <a:spcPts val="400"/>
              </a:spcBef>
              <a:buFont typeface="Verdana" panose="020B0604030504040204" pitchFamily="34" charset="0"/>
              <a:buNone/>
              <a:defRPr sz="1100"/>
            </a:lvl2pPr>
            <a:lvl3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50"/>
            </a:lvl3pPr>
            <a:lvl4pPr indent="0">
              <a:lnSpc>
                <a:spcPct val="100000"/>
              </a:lnSpc>
              <a:spcBef>
                <a:spcPts val="200"/>
              </a:spcBef>
              <a:buFont typeface="Verdana" panose="020B0604030504040204" pitchFamily="34" charset="0"/>
              <a:buNone/>
              <a:defRPr sz="1000"/>
            </a:lvl4pPr>
            <a:lvl5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1008126" fontAlgn="auto">
              <a:spcBef>
                <a:spcPts val="882"/>
              </a:spcBef>
              <a:spcAft>
                <a:spcPts val="0"/>
              </a:spcAft>
            </a:pPr>
            <a:r>
              <a:rPr lang="en-GB" sz="1323" dirty="0">
                <a:solidFill>
                  <a:srgbClr val="000000"/>
                </a:solidFill>
                <a:latin typeface="Verdana"/>
                <a:cs typeface="+mn-cs"/>
              </a:rPr>
              <a:t>Queue (years) new production</a:t>
            </a:r>
          </a:p>
        </p:txBody>
      </p: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C8F922ED-5A7B-42C8-A239-37562B5FDC60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 bwMode="gray">
          <a:xfrm>
            <a:off x="8868006" y="2567196"/>
            <a:ext cx="3807964" cy="0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Platshållare för diagram 9">
            <a:extLst>
              <a:ext uri="{FF2B5EF4-FFF2-40B4-BE49-F238E27FC236}">
                <a16:creationId xmlns:a16="http://schemas.microsoft.com/office/drawing/2014/main" id="{0494909D-F41A-4B06-99A6-12AA5CE3CA4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868006" y="2651921"/>
          <a:ext cx="3807964" cy="409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Rektangel 14">
            <a:extLst>
              <a:ext uri="{FF2B5EF4-FFF2-40B4-BE49-F238E27FC236}">
                <a16:creationId xmlns:a16="http://schemas.microsoft.com/office/drawing/2014/main" id="{E427DB65-3873-4FF1-A5D4-45279B0B3E82}"/>
              </a:ext>
            </a:extLst>
          </p:cNvPr>
          <p:cNvSpPr/>
          <p:nvPr/>
        </p:nvSpPr>
        <p:spPr>
          <a:xfrm>
            <a:off x="9062909" y="7051751"/>
            <a:ext cx="3613060" cy="1526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GB" sz="992" dirty="0">
                <a:solidFill>
                  <a:srgbClr val="000000"/>
                </a:solidFill>
                <a:latin typeface="Verdana"/>
                <a:cs typeface="+mn-cs"/>
              </a:rPr>
              <a:t>Source : </a:t>
            </a:r>
            <a:r>
              <a:rPr lang="en-GB" sz="992" dirty="0" err="1">
                <a:solidFill>
                  <a:srgbClr val="000000"/>
                </a:solidFill>
                <a:latin typeface="Verdana"/>
                <a:cs typeface="+mn-cs"/>
              </a:rPr>
              <a:t>Bostadsförmedlingen</a:t>
            </a:r>
            <a:r>
              <a:rPr lang="en-GB" sz="992" dirty="0">
                <a:solidFill>
                  <a:srgbClr val="000000"/>
                </a:solidFill>
                <a:latin typeface="Verdana"/>
                <a:cs typeface="+mn-cs"/>
              </a:rPr>
              <a:t> Stockholm</a:t>
            </a:r>
          </a:p>
        </p:txBody>
      </p:sp>
      <p:graphicFrame>
        <p:nvGraphicFramePr>
          <p:cNvPr id="16" name="Platshållare för diagram 9">
            <a:extLst>
              <a:ext uri="{FF2B5EF4-FFF2-40B4-BE49-F238E27FC236}">
                <a16:creationId xmlns:a16="http://schemas.microsoft.com/office/drawing/2014/main" id="{8B56BD8F-1737-4F06-B719-C0000FB596A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778195" y="2651921"/>
          <a:ext cx="3807964" cy="409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7" name="Platshållare för diagram 9">
            <a:extLst>
              <a:ext uri="{FF2B5EF4-FFF2-40B4-BE49-F238E27FC236}">
                <a16:creationId xmlns:a16="http://schemas.microsoft.com/office/drawing/2014/main" id="{17CDC62B-9D2B-425B-8663-D849F945FB8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66982" y="2651920"/>
          <a:ext cx="3807964" cy="4438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Rektangel 1">
            <a:extLst>
              <a:ext uri="{FF2B5EF4-FFF2-40B4-BE49-F238E27FC236}">
                <a16:creationId xmlns:a16="http://schemas.microsoft.com/office/drawing/2014/main" id="{1264325A-AC21-47F5-A112-AEB31949C939}"/>
              </a:ext>
            </a:extLst>
          </p:cNvPr>
          <p:cNvSpPr/>
          <p:nvPr/>
        </p:nvSpPr>
        <p:spPr>
          <a:xfrm>
            <a:off x="766981" y="7128103"/>
            <a:ext cx="1633418" cy="1526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GB" sz="992" dirty="0">
                <a:solidFill>
                  <a:srgbClr val="000000"/>
                </a:solidFill>
                <a:latin typeface="Verdana"/>
                <a:cs typeface="+mn-cs"/>
              </a:rPr>
              <a:t>Source: </a:t>
            </a:r>
            <a:r>
              <a:rPr lang="en-GB" sz="992" dirty="0" err="1">
                <a:solidFill>
                  <a:srgbClr val="000000"/>
                </a:solidFill>
                <a:latin typeface="Verdana"/>
                <a:cs typeface="+mn-cs"/>
              </a:rPr>
              <a:t>Värderingsdata</a:t>
            </a:r>
            <a:r>
              <a:rPr lang="en-GB" sz="992" dirty="0">
                <a:solidFill>
                  <a:srgbClr val="000000"/>
                </a:solidFill>
                <a:latin typeface="Verdana"/>
                <a:cs typeface="+mn-cs"/>
              </a:rPr>
              <a:t> 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8B195222-17C1-4959-9BAA-581CB479D351}"/>
              </a:ext>
            </a:extLst>
          </p:cNvPr>
          <p:cNvSpPr/>
          <p:nvPr/>
        </p:nvSpPr>
        <p:spPr>
          <a:xfrm>
            <a:off x="5259904" y="7128103"/>
            <a:ext cx="1633418" cy="1526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GB" sz="992" dirty="0">
                <a:solidFill>
                  <a:srgbClr val="000000"/>
                </a:solidFill>
                <a:latin typeface="Verdana"/>
                <a:cs typeface="+mn-cs"/>
              </a:rPr>
              <a:t>Source : </a:t>
            </a:r>
            <a:r>
              <a:rPr lang="en-GB" sz="992" dirty="0" err="1">
                <a:solidFill>
                  <a:srgbClr val="000000"/>
                </a:solidFill>
                <a:latin typeface="Verdana"/>
                <a:cs typeface="+mn-cs"/>
              </a:rPr>
              <a:t>Booli</a:t>
            </a:r>
            <a:endParaRPr lang="en-GB" sz="992" dirty="0">
              <a:solidFill>
                <a:srgbClr val="000000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01973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17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64D40647-717D-4F0C-80B6-7FB448C1AD3A}"/>
              </a:ext>
            </a:extLst>
          </p:cNvPr>
          <p:cNvGrpSpPr/>
          <p:nvPr/>
        </p:nvGrpSpPr>
        <p:grpSpPr>
          <a:xfrm>
            <a:off x="2550102" y="2267799"/>
            <a:ext cx="8342745" cy="4944377"/>
            <a:chOff x="1965919" y="2267799"/>
            <a:chExt cx="8342745" cy="4944377"/>
          </a:xfrm>
        </p:grpSpPr>
        <p:sp>
          <p:nvSpPr>
            <p:cNvPr id="9" name="textruta 8"/>
            <p:cNvSpPr txBox="1"/>
            <p:nvPr/>
          </p:nvSpPr>
          <p:spPr>
            <a:xfrm rot="16200000">
              <a:off x="8629687" y="5533199"/>
              <a:ext cx="30963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Source: e-barometern</a:t>
              </a:r>
            </a:p>
          </p:txBody>
        </p:sp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8CCB9259-9971-4162-ADD5-1BB6E8F4F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0956" y="2267799"/>
              <a:ext cx="8006098" cy="4796542"/>
            </a:xfrm>
            <a:prstGeom prst="rect">
              <a:avLst/>
            </a:prstGeom>
          </p:spPr>
        </p:pic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D9A13A9F-65EB-4BC3-AF5F-F3E2E09BB3F5}"/>
                </a:ext>
              </a:extLst>
            </p:cNvPr>
            <p:cNvSpPr/>
            <p:nvPr/>
          </p:nvSpPr>
          <p:spPr>
            <a:xfrm>
              <a:off x="2040955" y="2277701"/>
              <a:ext cx="2592288" cy="22230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69BCB812-4AB0-44CE-ABF9-1CF81AE77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867" t="15026" r="29009" b="79719"/>
            <a:stretch/>
          </p:blipFill>
          <p:spPr>
            <a:xfrm>
              <a:off x="2040955" y="2988543"/>
              <a:ext cx="3132348" cy="252028"/>
            </a:xfrm>
            <a:prstGeom prst="rect">
              <a:avLst/>
            </a:prstGeom>
          </p:spPr>
        </p:pic>
        <p:sp>
          <p:nvSpPr>
            <p:cNvPr id="3" name="textruta 2"/>
            <p:cNvSpPr txBox="1"/>
            <p:nvPr/>
          </p:nvSpPr>
          <p:spPr>
            <a:xfrm>
              <a:off x="1965919" y="2632959"/>
              <a:ext cx="4824536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dirty="0">
                  <a:latin typeface="DINPro-Light" panose="02000504040000020003" pitchFamily="50" charset="0"/>
                </a:rPr>
                <a:t>e-</a:t>
              </a:r>
              <a:r>
                <a:rPr lang="sv-SE" dirty="0" err="1">
                  <a:latin typeface="DINPro-Light" panose="02000504040000020003" pitchFamily="50" charset="0"/>
                </a:rPr>
                <a:t>commerce</a:t>
              </a:r>
              <a:r>
                <a:rPr lang="sv-SE" dirty="0">
                  <a:latin typeface="DINPro-Light" panose="02000504040000020003" pitchFamily="50" charset="0"/>
                </a:rPr>
                <a:t> </a:t>
              </a:r>
              <a:r>
                <a:rPr lang="sv-SE" dirty="0" err="1">
                  <a:latin typeface="DINPro-Light" panose="02000504040000020003" pitchFamily="50" charset="0"/>
                </a:rPr>
                <a:t>sales</a:t>
              </a:r>
              <a:r>
                <a:rPr lang="sv-SE" dirty="0">
                  <a:latin typeface="DINPro-Light" panose="02000504040000020003" pitchFamily="50" charset="0"/>
                </a:rPr>
                <a:t> (SEK billion) </a:t>
              </a:r>
            </a:p>
          </p:txBody>
        </p:sp>
      </p:grpSp>
      <p:sp>
        <p:nvSpPr>
          <p:cNvPr id="5" name="Rektangel 4">
            <a:extLst>
              <a:ext uri="{FF2B5EF4-FFF2-40B4-BE49-F238E27FC236}">
                <a16:creationId xmlns:a16="http://schemas.microsoft.com/office/drawing/2014/main" id="{6EAEB002-955F-4297-9A91-C8FC97228C27}"/>
              </a:ext>
            </a:extLst>
          </p:cNvPr>
          <p:cNvSpPr/>
          <p:nvPr/>
        </p:nvSpPr>
        <p:spPr>
          <a:xfrm>
            <a:off x="7765591" y="2632959"/>
            <a:ext cx="2772308" cy="415498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35FD69D-A90C-4969-A6F2-4D66DE48EE3E}"/>
              </a:ext>
            </a:extLst>
          </p:cNvPr>
          <p:cNvSpPr txBox="1">
            <a:spLocks/>
          </p:cNvSpPr>
          <p:nvPr/>
        </p:nvSpPr>
        <p:spPr>
          <a:xfrm>
            <a:off x="0" y="730708"/>
            <a:ext cx="9781815" cy="720000"/>
          </a:xfrm>
          <a:prstGeom prst="rect">
            <a:avLst/>
          </a:prstGeom>
          <a:solidFill>
            <a:srgbClr val="6E746F"/>
          </a:solidFill>
        </p:spPr>
        <p:txBody>
          <a:bodyPr lIns="720000" tIns="45708" rIns="91415" bIns="45708"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>
                <a:solidFill>
                  <a:srgbClr val="FFFFFF"/>
                </a:solidFill>
                <a:latin typeface="Helvetica"/>
                <a:cs typeface="Helvetica"/>
              </a:rPr>
              <a:t>STRONG GROWTH IN E-COMMERCE</a:t>
            </a:r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9902EE2C-EAEA-499B-9EF6-B9A65E70F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550" y="1763717"/>
            <a:ext cx="9865349" cy="4681537"/>
          </a:xfrm>
        </p:spPr>
        <p:txBody>
          <a:bodyPr/>
          <a:lstStyle/>
          <a:p>
            <a:r>
              <a:rPr lang="en-GB" sz="2800" dirty="0"/>
              <a:t>SEK 10 billion/15% growth, 10% market share</a:t>
            </a:r>
          </a:p>
        </p:txBody>
      </p:sp>
    </p:spTree>
    <p:extLst>
      <p:ext uri="{BB962C8B-B14F-4D97-AF65-F5344CB8AC3E}">
        <p14:creationId xmlns:p14="http://schemas.microsoft.com/office/powerpoint/2010/main" val="427864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 descr="En bild som visar bord, person, inomhus&#10;&#10;Beskrivning genererad med mycket hög exakthet">
            <a:extLst>
              <a:ext uri="{FF2B5EF4-FFF2-40B4-BE49-F238E27FC236}">
                <a16:creationId xmlns:a16="http://schemas.microsoft.com/office/drawing/2014/main" id="{69DD936C-DB27-47D5-A26B-DF9157FE71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b="7824"/>
          <a:stretch/>
        </p:blipFill>
        <p:spPr>
          <a:xfrm>
            <a:off x="1680915" y="949016"/>
            <a:ext cx="11755722" cy="6612247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A35FD69D-A90C-4969-A6F2-4D66DE48EE3E}"/>
              </a:ext>
            </a:extLst>
          </p:cNvPr>
          <p:cNvSpPr txBox="1">
            <a:spLocks/>
          </p:cNvSpPr>
          <p:nvPr/>
        </p:nvSpPr>
        <p:spPr>
          <a:xfrm>
            <a:off x="0" y="730708"/>
            <a:ext cx="9781815" cy="720000"/>
          </a:xfrm>
          <a:prstGeom prst="rect">
            <a:avLst/>
          </a:prstGeom>
          <a:solidFill>
            <a:srgbClr val="6E746F"/>
          </a:solidFill>
        </p:spPr>
        <p:txBody>
          <a:bodyPr lIns="720000" tIns="45708" rIns="91415" bIns="45708"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>
                <a:solidFill>
                  <a:srgbClr val="FFFFFF"/>
                </a:solidFill>
                <a:latin typeface="Helvetica"/>
                <a:cs typeface="Helvetica"/>
              </a:rPr>
              <a:t>LAST MILE E-COMMERCE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50593AC6-E654-4D05-8503-9AADCC398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6498" y="6658013"/>
            <a:ext cx="887705" cy="76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8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tshållare för tabell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777892345"/>
              </p:ext>
            </p:extLst>
          </p:nvPr>
        </p:nvGraphicFramePr>
        <p:xfrm>
          <a:off x="1008221" y="2234463"/>
          <a:ext cx="6552728" cy="502897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01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1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1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908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noProof="0" dirty="0">
                          <a:effectLst/>
                        </a:rPr>
                        <a:t>Municipality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noProof="0" dirty="0">
                          <a:effectLst/>
                        </a:rPr>
                        <a:t>Population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noProof="0" dirty="0">
                          <a:effectLst/>
                        </a:rPr>
                        <a:t>Population</a:t>
                      </a:r>
                      <a:r>
                        <a:rPr lang="en-US" sz="1400" u="none" strike="noStrike" baseline="0" noProof="0" dirty="0">
                          <a:effectLst/>
                        </a:rPr>
                        <a:t> growth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noProof="0" dirty="0">
                          <a:effectLst/>
                        </a:rPr>
                        <a:t>Growth</a:t>
                      </a:r>
                      <a:r>
                        <a:rPr lang="en-US" sz="1400" u="none" strike="noStrike" baseline="0" noProof="0" dirty="0">
                          <a:effectLst/>
                        </a:rPr>
                        <a:t> </a:t>
                      </a:r>
                    </a:p>
                    <a:p>
                      <a:pPr algn="r" fontAlgn="b"/>
                      <a:r>
                        <a:rPr lang="en-US" sz="1400" u="none" strike="noStrike" noProof="0" dirty="0">
                          <a:effectLst/>
                        </a:rPr>
                        <a:t>(%)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noProof="0" dirty="0">
                          <a:effectLst/>
                        </a:rPr>
                        <a:t>Forecast </a:t>
                      </a:r>
                    </a:p>
                    <a:p>
                      <a:pPr algn="r" fontAlgn="b"/>
                      <a:r>
                        <a:rPr lang="en-US" sz="1400" u="none" strike="noStrike" noProof="0" dirty="0">
                          <a:effectLst/>
                        </a:rPr>
                        <a:t>2010-2035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61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Stockholm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912,401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10,757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1.2 %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1" i="0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27 %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61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sv-SE" sz="14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Gothenburg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540,786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6,772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1.3 %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1" i="0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61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Malmö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317,375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4,595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1.4 %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1" i="0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22 %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61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Helsingborg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134,978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2,578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1.9 %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618">
                <a:tc>
                  <a:txBody>
                    <a:bodyPr/>
                    <a:lstStyle/>
                    <a:p>
                      <a:pPr marL="0" algn="l" defTabSz="1042990" rtl="0" eaLnBrk="1" fontAlgn="b" latinLnBrk="0" hangingPunct="1"/>
                      <a:r>
                        <a:rPr lang="sv-SE" sz="14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endParaRPr lang="sv-SE" sz="14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1042990" rtl="0" eaLnBrk="1" fontAlgn="b" latinLnBrk="0" hangingPunct="1"/>
                      <a:r>
                        <a:rPr lang="sv-SE" sz="14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Uppsala</a:t>
                      </a:r>
                      <a:endParaRPr lang="sv-SE" sz="14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1" i="0" u="none" strike="noStrike" kern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207,611</a:t>
                      </a:r>
                      <a:endParaRPr lang="sv-SE" sz="14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1" i="0" u="none" strike="noStrike" kern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2,392</a:t>
                      </a:r>
                      <a:endParaRPr lang="sv-SE" sz="14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1" i="0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1.2 %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1" i="0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61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Nacka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95,842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1,966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2.1 %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1" i="0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r>
                        <a:rPr lang="sv-SE" sz="1400" b="1" i="0" u="none" strike="noStrike" kern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%</a:t>
                      </a:r>
                      <a:endParaRPr lang="sv-SE" sz="14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618">
                <a:tc>
                  <a:txBody>
                    <a:bodyPr/>
                    <a:lstStyle/>
                    <a:p>
                      <a:pPr marL="0" algn="l" defTabSz="1042990" rtl="0" eaLnBrk="1" fontAlgn="b" latinLnBrk="0" hangingPunct="1"/>
                      <a:r>
                        <a:rPr lang="sv-SE" sz="14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1042990" rtl="0" eaLnBrk="1" fontAlgn="b" latinLnBrk="0" hangingPunct="1"/>
                      <a:r>
                        <a:rPr lang="sv-SE" sz="14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Sundbyberg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1" u="none" strike="noStrike" kern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43,841</a:t>
                      </a:r>
                      <a:endParaRPr lang="sv-SE" sz="1400" b="1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1" u="none" strike="noStrike" kern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1,920</a:t>
                      </a:r>
                      <a:endParaRPr lang="sv-SE" sz="1400" b="1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4.4 %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29 %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61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sv-S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Örebro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43,841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1,887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1.3 %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61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Järfälla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70,417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1,826</a:t>
                      </a:r>
                      <a:endParaRPr lang="sv-SE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2.6 %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1" i="0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61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sv-S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Norrköping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135,096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1,767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1.3 %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61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sv-SE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Västerås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143,543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1,732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1.2 %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618">
                <a:tc>
                  <a:txBody>
                    <a:bodyPr/>
                    <a:lstStyle/>
                    <a:p>
                      <a:pPr marL="0" algn="l" defTabSz="1042990" rtl="0" eaLnBrk="1" fontAlgn="b" latinLnBrk="0" hangingPunct="1"/>
                      <a:r>
                        <a:rPr lang="sv-SE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sv-SE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1042990" rtl="0" eaLnBrk="1" fontAlgn="b" latinLnBrk="0" hangingPunct="1"/>
                      <a:r>
                        <a:rPr lang="sv-S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Solna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74,374</a:t>
                      </a:r>
                      <a:endParaRPr lang="sv-SE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1,689</a:t>
                      </a:r>
                      <a:endParaRPr lang="sv-SE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2.3 %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29 %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61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Umeå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119,452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1,491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1.2 %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618">
                <a:tc>
                  <a:txBody>
                    <a:bodyPr/>
                    <a:lstStyle/>
                    <a:p>
                      <a:pPr marL="0" algn="l" defTabSz="1042990" rtl="0" eaLnBrk="1" fontAlgn="b" latinLnBrk="0" hangingPunct="1"/>
                      <a:r>
                        <a:rPr lang="sv-SE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sv-SE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1042990" rtl="0" eaLnBrk="1" fontAlgn="b" latinLnBrk="0" hangingPunct="1"/>
                      <a:r>
                        <a:rPr lang="sv-S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Linköping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151,702</a:t>
                      </a:r>
                      <a:endParaRPr lang="sv-SE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1,442</a:t>
                      </a:r>
                      <a:endParaRPr lang="sv-SE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1.0 %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5618">
                <a:tc>
                  <a:txBody>
                    <a:bodyPr/>
                    <a:lstStyle/>
                    <a:p>
                      <a:pPr marL="0" algn="l" defTabSz="782243" rtl="0" eaLnBrk="1" fontAlgn="b" latinLnBrk="0" hangingPunct="1"/>
                      <a:r>
                        <a:rPr lang="sv-SE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782243" rtl="0" eaLnBrk="1" fontAlgn="b" latinLnBrk="0" hangingPunct="1"/>
                      <a:r>
                        <a:rPr lang="sv-SE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Haninge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782243" rtl="0" eaLnBrk="1" fontAlgn="b" latinLnBrk="0" hangingPunct="1"/>
                      <a:r>
                        <a:rPr lang="sv-SE" sz="1400" b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82,148</a:t>
                      </a:r>
                      <a:endParaRPr lang="sv-SE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782243" rtl="0" eaLnBrk="1" fontAlgn="b" latinLnBrk="0" hangingPunct="1"/>
                      <a:r>
                        <a:rPr lang="sv-SE" sz="1400" b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1,344</a:t>
                      </a:r>
                      <a:endParaRPr lang="sv-SE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782243" rtl="0" eaLnBrk="1" fontAlgn="b" latinLnBrk="0" hangingPunct="1"/>
                      <a:r>
                        <a:rPr lang="sv-SE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1.6 %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782243" rtl="0" eaLnBrk="1" fontAlgn="b" latinLnBrk="0" hangingPunct="1"/>
                      <a:r>
                        <a:rPr lang="sv-SE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5618"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kern="1200" dirty="0">
                          <a:effectLst/>
                        </a:rPr>
                        <a:t>Sweden</a:t>
                      </a:r>
                      <a:endParaRPr lang="sv-SE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9,737,559</a:t>
                      </a:r>
                      <a:endParaRPr lang="sv-SE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100,859</a:t>
                      </a:r>
                      <a:endParaRPr lang="sv-SE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1.0 %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1008221" y="1764840"/>
            <a:ext cx="77048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Population growth in 2015 and forecast until 2035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6577459" y="7263437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Source: SCB</a:t>
            </a:r>
            <a:endParaRPr lang="en-US" dirty="0"/>
          </a:p>
        </p:txBody>
      </p:sp>
      <p:sp>
        <p:nvSpPr>
          <p:cNvPr id="7" name="Platshållare för bildnummer 3"/>
          <p:cNvSpPr txBox="1">
            <a:spLocks/>
          </p:cNvSpPr>
          <p:nvPr/>
        </p:nvSpPr>
        <p:spPr>
          <a:xfrm>
            <a:off x="11233340" y="7227888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D3644099-4EE1-4CA3-92D6-A3CF6DA58852}" type="slidenum">
              <a:rPr lang="sv-SE" sz="600" smtClean="0"/>
              <a:t>19</a:t>
            </a:fld>
            <a:endParaRPr lang="sv-SE" sz="600" dirty="0"/>
          </a:p>
        </p:txBody>
      </p:sp>
      <p:pic>
        <p:nvPicPr>
          <p:cNvPr id="8" name="Platshållare för 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r="779"/>
          <a:stretch>
            <a:fillRect/>
          </a:stretch>
        </p:blipFill>
        <p:spPr>
          <a:xfrm>
            <a:off x="8020315" y="0"/>
            <a:ext cx="5657271" cy="7680634"/>
          </a:xfrm>
          <a:prstGeom prst="rect">
            <a:avLst/>
          </a:prstGeom>
        </p:spPr>
      </p:pic>
      <p:sp>
        <p:nvSpPr>
          <p:cNvPr id="9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19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862EF641-B376-44EA-A455-927ED129584C}"/>
              </a:ext>
            </a:extLst>
          </p:cNvPr>
          <p:cNvSpPr txBox="1">
            <a:spLocks/>
          </p:cNvSpPr>
          <p:nvPr/>
        </p:nvSpPr>
        <p:spPr>
          <a:xfrm>
            <a:off x="0" y="730708"/>
            <a:ext cx="8845711" cy="720000"/>
          </a:xfrm>
          <a:prstGeom prst="rect">
            <a:avLst/>
          </a:prstGeom>
          <a:solidFill>
            <a:srgbClr val="6E746F"/>
          </a:solidFill>
        </p:spPr>
        <p:txBody>
          <a:bodyPr lIns="720000" tIns="45708" rIns="91415" bIns="45708"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>
                <a:solidFill>
                  <a:srgbClr val="FFFFFF"/>
                </a:solidFill>
                <a:latin typeface="Helvetica"/>
                <a:cs typeface="Helvetica"/>
              </a:rPr>
              <a:t>SUBSIDIARY MARKETS - GROWTH</a:t>
            </a:r>
          </a:p>
        </p:txBody>
      </p:sp>
    </p:spTree>
    <p:extLst>
      <p:ext uri="{BB962C8B-B14F-4D97-AF65-F5344CB8AC3E}">
        <p14:creationId xmlns:p14="http://schemas.microsoft.com/office/powerpoint/2010/main" val="450574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 rotWithShape="1">
          <a:blip r:embed="rId3"/>
          <a:srcRect l="-1510" t="14644" r="186" b="9046"/>
          <a:stretch/>
        </p:blipFill>
        <p:spPr>
          <a:xfrm>
            <a:off x="-263299" y="0"/>
            <a:ext cx="13875941" cy="7561263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>
          <a:xfrm>
            <a:off x="1680915" y="385941"/>
            <a:ext cx="7020780" cy="1643503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GB" sz="4800" b="1" dirty="0">
                <a:solidFill>
                  <a:schemeClr val="bg1"/>
                </a:solidFill>
                <a:latin typeface="OCR A Extended" panose="02010509020102010303" pitchFamily="50" charset="0"/>
              </a:rPr>
              <a:t>Creating </a:t>
            </a:r>
          </a:p>
          <a:p>
            <a:pPr algn="ctr">
              <a:lnSpc>
                <a:spcPct val="70000"/>
              </a:lnSpc>
            </a:pPr>
            <a:r>
              <a:rPr lang="en-GB" sz="4800" b="1" dirty="0">
                <a:solidFill>
                  <a:schemeClr val="bg1"/>
                </a:solidFill>
                <a:latin typeface="OCR A Extended" panose="02010509020102010303" pitchFamily="50" charset="0"/>
              </a:rPr>
              <a:t>innovative urban environments</a:t>
            </a:r>
          </a:p>
        </p:txBody>
      </p:sp>
      <p:sp>
        <p:nvSpPr>
          <p:cNvPr id="8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solidFill>
                  <a:schemeClr val="bg1"/>
                </a:solidFill>
                <a:latin typeface="DINPro-Light" panose="02000504040000020003" pitchFamily="50" charset="0"/>
                <a:cs typeface="+mn-cs"/>
              </a:rPr>
              <a:pPr>
                <a:defRPr/>
              </a:pPr>
              <a:t>2</a:t>
            </a:fld>
            <a:endParaRPr lang="sv-SE" sz="1800" b="1" dirty="0">
              <a:ln w="3175">
                <a:noFill/>
              </a:ln>
              <a:solidFill>
                <a:schemeClr val="bg1"/>
              </a:solidFill>
              <a:latin typeface="DINPro-Light" panose="02000504040000020003" pitchFamily="50" charset="0"/>
              <a:cs typeface="+mn-cs"/>
            </a:endParaRPr>
          </a:p>
        </p:txBody>
      </p:sp>
      <p:pic>
        <p:nvPicPr>
          <p:cNvPr id="9" name="Bildobjekt 7">
            <a:extLst>
              <a:ext uri="{FF2B5EF4-FFF2-40B4-BE49-F238E27FC236}">
                <a16:creationId xmlns:a16="http://schemas.microsoft.com/office/drawing/2014/main" id="{BA7BBAB9-3CE4-49B4-928B-E47318732B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0438" y="6661150"/>
            <a:ext cx="88423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532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4" r="26434"/>
          <a:stretch/>
        </p:blipFill>
        <p:spPr>
          <a:xfrm>
            <a:off x="6847765" y="0"/>
            <a:ext cx="6678338" cy="7561263"/>
          </a:xfrm>
          <a:prstGeom prst="rect">
            <a:avLst/>
          </a:prstGeom>
        </p:spPr>
      </p:pic>
      <p:sp>
        <p:nvSpPr>
          <p:cNvPr id="6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20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AF7ABF3C-4D4A-4F8D-9B90-C4642F73D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120034"/>
              </p:ext>
            </p:extLst>
          </p:nvPr>
        </p:nvGraphicFramePr>
        <p:xfrm>
          <a:off x="763915" y="1476375"/>
          <a:ext cx="5957560" cy="54366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15746">
                  <a:extLst>
                    <a:ext uri="{9D8B030D-6E8A-4147-A177-3AD203B41FA5}">
                      <a16:colId xmlns:a16="http://schemas.microsoft.com/office/drawing/2014/main" val="4067746759"/>
                    </a:ext>
                  </a:extLst>
                </a:gridCol>
                <a:gridCol w="4300838">
                  <a:extLst>
                    <a:ext uri="{9D8B030D-6E8A-4147-A177-3AD203B41FA5}">
                      <a16:colId xmlns:a16="http://schemas.microsoft.com/office/drawing/2014/main" val="1289739991"/>
                    </a:ext>
                  </a:extLst>
                </a:gridCol>
                <a:gridCol w="1140976">
                  <a:extLst>
                    <a:ext uri="{9D8B030D-6E8A-4147-A177-3AD203B41FA5}">
                      <a16:colId xmlns:a16="http://schemas.microsoft.com/office/drawing/2014/main" val="3358328954"/>
                    </a:ext>
                  </a:extLst>
                </a:gridCol>
              </a:tblGrid>
              <a:tr h="319800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 err="1">
                          <a:effectLst/>
                        </a:rPr>
                        <a:t>Sales</a:t>
                      </a:r>
                      <a:r>
                        <a:rPr lang="sv-SE" sz="1400" u="none" strike="noStrike" dirty="0">
                          <a:effectLst/>
                        </a:rPr>
                        <a:t> 2017 (billion SEK)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4025996"/>
                  </a:ext>
                </a:extLst>
              </a:tr>
              <a:tr h="3198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1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Mall </a:t>
                      </a:r>
                      <a:r>
                        <a:rPr lang="sv-SE" sz="1400" u="none" strike="noStrike" dirty="0" err="1">
                          <a:effectLst/>
                        </a:rPr>
                        <a:t>of</a:t>
                      </a:r>
                      <a:r>
                        <a:rPr lang="sv-SE" sz="1400" u="none" strike="noStrike" dirty="0">
                          <a:effectLst/>
                        </a:rPr>
                        <a:t> Scandinavia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4.3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27239475"/>
                  </a:ext>
                </a:extLst>
              </a:tr>
              <a:tr h="3198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2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Nordby Shoppingcenter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4.3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5230842"/>
                  </a:ext>
                </a:extLst>
              </a:tr>
              <a:tr h="3198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3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Nordstan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4.2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773312"/>
                  </a:ext>
                </a:extLst>
              </a:tr>
              <a:tr h="3198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4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Täby Centrum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3.6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4895534"/>
                  </a:ext>
                </a:extLst>
              </a:tr>
              <a:tr h="3198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5</a:t>
                      </a:r>
                      <a:endParaRPr lang="sv-SE" sz="1400" b="1" i="0" u="none" strike="noStrike" dirty="0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Sickla Köpkvarter</a:t>
                      </a:r>
                      <a:endParaRPr lang="sv-SE" sz="1400" b="1" i="0" u="none" strike="noStrike" dirty="0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3.2</a:t>
                      </a:r>
                      <a:endParaRPr lang="sv-SE" sz="1400" b="1" i="0" u="none" strike="noStrike" dirty="0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1497505"/>
                  </a:ext>
                </a:extLst>
              </a:tr>
              <a:tr h="3198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6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Frölunda Torg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3.0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54028653"/>
                  </a:ext>
                </a:extLst>
              </a:tr>
              <a:tr h="3198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7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Emporia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2.9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280775"/>
                  </a:ext>
                </a:extLst>
              </a:tr>
              <a:tr h="3198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8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Charlottenberg Shoppingcenter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2.5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2827930"/>
                  </a:ext>
                </a:extLst>
              </a:tr>
              <a:tr h="3198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9</a:t>
                      </a:r>
                      <a:endParaRPr lang="sv-SE" sz="1400" b="1" i="0" u="none" strike="noStrike" dirty="0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Farsta Centrum</a:t>
                      </a:r>
                      <a:endParaRPr lang="sv-SE" sz="1400" b="1" i="0" u="none" strike="noStrike" dirty="0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2.5</a:t>
                      </a:r>
                      <a:endParaRPr lang="sv-SE" sz="1400" b="1" i="0" u="none" strike="noStrike" dirty="0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6749258"/>
                  </a:ext>
                </a:extLst>
              </a:tr>
              <a:tr h="3198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10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Väla Centrum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2.5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9908269"/>
                  </a:ext>
                </a:extLst>
              </a:tr>
              <a:tr h="3198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11</a:t>
                      </a:r>
                      <a:endParaRPr lang="sv-SE" sz="1400" b="1" i="0" u="none" strike="noStrike" dirty="0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 err="1">
                          <a:solidFill>
                            <a:schemeClr val="accent2"/>
                          </a:solidFill>
                          <a:effectLst/>
                        </a:rPr>
                        <a:t>Gränby</a:t>
                      </a:r>
                      <a:r>
                        <a:rPr lang="sv-SE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 Centrum</a:t>
                      </a:r>
                      <a:endParaRPr lang="sv-SE" sz="1400" b="1" i="0" u="none" strike="noStrike" dirty="0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2.1</a:t>
                      </a:r>
                      <a:endParaRPr lang="sv-SE" sz="1400" b="1" i="0" u="none" strike="noStrike" dirty="0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159046"/>
                  </a:ext>
                </a:extLst>
              </a:tr>
              <a:tr h="3198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12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Kista Galleria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2.1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6621762"/>
                  </a:ext>
                </a:extLst>
              </a:tr>
              <a:tr h="3198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13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Bromma Blocks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2.1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5786214"/>
                  </a:ext>
                </a:extLst>
              </a:tr>
              <a:tr h="3198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14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Liljeholmstorget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1.9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0392944"/>
                  </a:ext>
                </a:extLst>
              </a:tr>
              <a:tr h="3198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15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Allum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1.8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2750794"/>
                  </a:ext>
                </a:extLst>
              </a:tr>
              <a:tr h="3198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16</a:t>
                      </a:r>
                      <a:endParaRPr lang="sv-SE" sz="1400" b="1" i="0" u="none" strike="noStrike" dirty="0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 err="1">
                          <a:solidFill>
                            <a:schemeClr val="accent2"/>
                          </a:solidFill>
                          <a:effectLst/>
                        </a:rPr>
                        <a:t>Mobilia</a:t>
                      </a:r>
                      <a:endParaRPr lang="sv-SE" sz="1400" b="1" i="0" u="none" strike="noStrike" dirty="0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1.8</a:t>
                      </a:r>
                      <a:endParaRPr lang="sv-SE" sz="1400" b="1" i="0" u="none" strike="noStrike" dirty="0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8256406"/>
                  </a:ext>
                </a:extLst>
              </a:tr>
            </a:tbl>
          </a:graphicData>
        </a:graphic>
      </p:graphicFrame>
      <p:sp>
        <p:nvSpPr>
          <p:cNvPr id="8" name="Rubrik 1">
            <a:extLst>
              <a:ext uri="{FF2B5EF4-FFF2-40B4-BE49-F238E27FC236}">
                <a16:creationId xmlns:a16="http://schemas.microsoft.com/office/drawing/2014/main" id="{240C7C14-6A13-4539-A4B4-72D5C50C83F4}"/>
              </a:ext>
            </a:extLst>
          </p:cNvPr>
          <p:cNvSpPr txBox="1">
            <a:spLocks/>
          </p:cNvSpPr>
          <p:nvPr/>
        </p:nvSpPr>
        <p:spPr>
          <a:xfrm>
            <a:off x="0" y="730708"/>
            <a:ext cx="10213863" cy="720000"/>
          </a:xfrm>
          <a:prstGeom prst="rect">
            <a:avLst/>
          </a:prstGeom>
          <a:solidFill>
            <a:srgbClr val="6B7470"/>
          </a:solidFill>
        </p:spPr>
        <p:txBody>
          <a:bodyPr lIns="720000" tIns="45708" rIns="91415" bIns="45708"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>
                <a:solidFill>
                  <a:srgbClr val="FFFFFF"/>
                </a:solidFill>
                <a:latin typeface="Helvetica"/>
                <a:cs typeface="Helvetica"/>
              </a:rPr>
              <a:t>LARGEST RETAIL CENTERS IN SWEDEN</a:t>
            </a:r>
          </a:p>
        </p:txBody>
      </p:sp>
    </p:spTree>
    <p:extLst>
      <p:ext uri="{BB962C8B-B14F-4D97-AF65-F5344CB8AC3E}">
        <p14:creationId xmlns:p14="http://schemas.microsoft.com/office/powerpoint/2010/main" val="3191379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Stark befolkningsökning på våra delmarknader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694613" y="1495932"/>
            <a:ext cx="12166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Befolkningsökning 2015 och prognos till 2035</a:t>
            </a:r>
          </a:p>
        </p:txBody>
      </p:sp>
      <p:graphicFrame>
        <p:nvGraphicFramePr>
          <p:cNvPr id="5" name="Tabell 4"/>
          <p:cNvGraphicFramePr>
            <a:graphicFrameLocks noGrp="1"/>
          </p:cNvGraphicFramePr>
          <p:nvPr>
            <p:extLst/>
          </p:nvPr>
        </p:nvGraphicFramePr>
        <p:xfrm>
          <a:off x="888827" y="1980431"/>
          <a:ext cx="10153127" cy="521171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05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6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9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93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93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13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0540"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>
                          <a:effectLst/>
                        </a:rPr>
                        <a:t>Kommun</a:t>
                      </a:r>
                      <a:endParaRPr lang="sv-S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 dirty="0">
                          <a:effectLst/>
                        </a:rPr>
                        <a:t>Folkmängd</a:t>
                      </a:r>
                      <a:endParaRPr lang="sv-S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 dirty="0">
                          <a:effectLst/>
                        </a:rPr>
                        <a:t>Folkökning</a:t>
                      </a:r>
                      <a:endParaRPr lang="sv-S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 dirty="0">
                          <a:effectLst/>
                        </a:rPr>
                        <a:t>Procentuell</a:t>
                      </a:r>
                      <a:r>
                        <a:rPr lang="sv-SE" sz="1600" u="none" strike="noStrike" baseline="0" dirty="0">
                          <a:effectLst/>
                        </a:rPr>
                        <a:t> ökning</a:t>
                      </a:r>
                      <a:endParaRPr lang="sv-S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 dirty="0">
                          <a:effectLst/>
                        </a:rPr>
                        <a:t>Prognos ökning 2010-2035</a:t>
                      </a:r>
                      <a:endParaRPr lang="sv-S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Stockholm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912 401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10 757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1,2 </a:t>
                      </a:r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%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27 %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sv-SE" sz="16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Göteborg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540 786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6 772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1,3 </a:t>
                      </a:r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%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14 %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Malmö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317 375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4 595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1,4 </a:t>
                      </a:r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%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22 %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>
                          <a:effectLst/>
                        </a:rPr>
                        <a:t>4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>
                          <a:effectLst/>
                        </a:rPr>
                        <a:t>Helsingborg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 dirty="0">
                          <a:effectLst/>
                        </a:rPr>
                        <a:t>134 978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 dirty="0">
                          <a:effectLst/>
                        </a:rPr>
                        <a:t>2 578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>
                          <a:effectLst/>
                        </a:rPr>
                        <a:t>1,9 </a:t>
                      </a:r>
                      <a:r>
                        <a:rPr lang="sv-SE" sz="1600" u="none" strike="noStrike" dirty="0">
                          <a:effectLst/>
                        </a:rPr>
                        <a:t>%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u="none" strike="noStrike" kern="1200" dirty="0">
                          <a:effectLst/>
                        </a:rPr>
                        <a:t>17 %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marL="0" algn="l" defTabSz="1042990" rtl="0" eaLnBrk="1" fontAlgn="b" latinLnBrk="0" hangingPunct="1"/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1042990" rtl="0" eaLnBrk="1" fontAlgn="b" latinLnBrk="0" hangingPunct="1"/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Uppsala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207 611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2 392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b="1" u="none" strike="noStrike" kern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1,2 </a:t>
                      </a:r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%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18 %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Nacka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95 842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1 966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2,1 </a:t>
                      </a:r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%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34</a:t>
                      </a:r>
                      <a:r>
                        <a:rPr lang="sv-SE" sz="1600" b="1" u="none" strike="noStrike" kern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%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marL="0" algn="l" defTabSz="1042990" rtl="0" eaLnBrk="1" fontAlgn="b" latinLnBrk="0" hangingPunct="1"/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1042990" rtl="0" eaLnBrk="1" fontAlgn="b" latinLnBrk="0" hangingPunct="1"/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Sundbyberg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43 841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1 920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b="1" u="none" strike="noStrike" kern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4,4 </a:t>
                      </a:r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%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29 %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>
                          <a:effectLst/>
                        </a:rPr>
                        <a:t>8</a:t>
                      </a:r>
                      <a:endParaRPr lang="sv-SE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>
                          <a:effectLst/>
                        </a:rPr>
                        <a:t>Örebro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 dirty="0">
                          <a:effectLst/>
                        </a:rPr>
                        <a:t>43 841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 dirty="0">
                          <a:effectLst/>
                        </a:rPr>
                        <a:t>1 887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>
                          <a:effectLst/>
                        </a:rPr>
                        <a:t>1,3 </a:t>
                      </a:r>
                      <a:r>
                        <a:rPr lang="sv-SE" sz="1600" u="none" strike="noStrike" dirty="0">
                          <a:effectLst/>
                        </a:rPr>
                        <a:t>%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u="none" strike="noStrike" kern="1200" dirty="0">
                          <a:effectLst/>
                        </a:rPr>
                        <a:t>15 %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Järfälla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70 417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1 826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2,6 </a:t>
                      </a:r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%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21 %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>
                          <a:effectLst/>
                        </a:rPr>
                        <a:t>10</a:t>
                      </a:r>
                      <a:endParaRPr lang="sv-SE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>
                          <a:effectLst/>
                        </a:rPr>
                        <a:t>Norrköping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 dirty="0">
                          <a:effectLst/>
                        </a:rPr>
                        <a:t>135 096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 dirty="0">
                          <a:effectLst/>
                        </a:rPr>
                        <a:t>1 767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>
                          <a:effectLst/>
                        </a:rPr>
                        <a:t>1,3 </a:t>
                      </a:r>
                      <a:r>
                        <a:rPr lang="sv-SE" sz="1600" u="none" strike="noStrike" dirty="0">
                          <a:effectLst/>
                        </a:rPr>
                        <a:t>%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u="none" strike="noStrike" kern="1200" dirty="0">
                          <a:effectLst/>
                        </a:rPr>
                        <a:t>11 %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>
                          <a:effectLst/>
                        </a:rPr>
                        <a:t>11</a:t>
                      </a:r>
                      <a:endParaRPr lang="sv-SE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>
                          <a:effectLst/>
                        </a:rPr>
                        <a:t>Västerås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 dirty="0">
                          <a:effectLst/>
                        </a:rPr>
                        <a:t>143 543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 dirty="0">
                          <a:effectLst/>
                        </a:rPr>
                        <a:t>1 732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>
                          <a:effectLst/>
                        </a:rPr>
                        <a:t>1,2 </a:t>
                      </a:r>
                      <a:r>
                        <a:rPr lang="sv-SE" sz="1600" u="none" strike="noStrike" dirty="0">
                          <a:effectLst/>
                        </a:rPr>
                        <a:t>%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u="none" strike="noStrike" kern="1200" dirty="0">
                          <a:effectLst/>
                        </a:rPr>
                        <a:t>9 %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marL="0" algn="l" defTabSz="1042990" rtl="0" eaLnBrk="1" fontAlgn="b" latinLnBrk="0" hangingPunct="1"/>
                      <a:r>
                        <a:rPr lang="sv-SE" sz="1600" u="none" strike="noStrike" kern="1200" dirty="0">
                          <a:effectLst/>
                        </a:rPr>
                        <a:t>12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1042990" rtl="0" eaLnBrk="1" fontAlgn="b" latinLnBrk="0" hangingPunct="1"/>
                      <a:r>
                        <a:rPr lang="sv-SE" sz="1600" u="none" strike="noStrike" kern="1200" dirty="0">
                          <a:effectLst/>
                        </a:rPr>
                        <a:t>Solna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u="none" strike="noStrike" kern="1200" dirty="0">
                          <a:effectLst/>
                        </a:rPr>
                        <a:t>74 374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u="none" strike="noStrike" kern="1200" dirty="0">
                          <a:effectLst/>
                        </a:rPr>
                        <a:t>1 689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u="none" strike="noStrike" kern="1200">
                          <a:effectLst/>
                        </a:rPr>
                        <a:t>2,3 </a:t>
                      </a:r>
                      <a:r>
                        <a:rPr lang="sv-SE" sz="1600" u="none" strike="noStrike" kern="1200" dirty="0">
                          <a:effectLst/>
                        </a:rPr>
                        <a:t>%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u="none" strike="noStrike" kern="1200" dirty="0">
                          <a:effectLst/>
                        </a:rPr>
                        <a:t>29 %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>
                          <a:effectLst/>
                        </a:rPr>
                        <a:t>13</a:t>
                      </a:r>
                      <a:endParaRPr lang="sv-SE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>
                          <a:effectLst/>
                        </a:rPr>
                        <a:t>Umeå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 dirty="0">
                          <a:effectLst/>
                        </a:rPr>
                        <a:t>119 452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 dirty="0">
                          <a:effectLst/>
                        </a:rPr>
                        <a:t>1 491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u="none" strike="noStrike">
                          <a:effectLst/>
                        </a:rPr>
                        <a:t>1,2 </a:t>
                      </a:r>
                      <a:r>
                        <a:rPr lang="sv-SE" sz="1600" u="none" strike="noStrike" dirty="0">
                          <a:effectLst/>
                        </a:rPr>
                        <a:t>%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u="none" strike="noStrike" kern="1200" dirty="0">
                          <a:effectLst/>
                        </a:rPr>
                        <a:t>10 %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marL="0" algn="l" defTabSz="1042990" rtl="0" eaLnBrk="1" fontAlgn="b" latinLnBrk="0" hangingPunct="1"/>
                      <a:r>
                        <a:rPr lang="sv-SE" sz="1600" u="none" strike="noStrike" kern="1200">
                          <a:effectLst/>
                        </a:rPr>
                        <a:t>14</a:t>
                      </a:r>
                      <a:endParaRPr lang="sv-SE" sz="16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1042990" rtl="0" eaLnBrk="1" fontAlgn="b" latinLnBrk="0" hangingPunct="1"/>
                      <a:r>
                        <a:rPr lang="sv-SE" sz="1600" u="none" strike="noStrike" kern="1200" dirty="0">
                          <a:effectLst/>
                        </a:rPr>
                        <a:t>Linköping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u="none" strike="noStrike" kern="1200" dirty="0">
                          <a:effectLst/>
                        </a:rPr>
                        <a:t>151 702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u="none" strike="noStrike" kern="1200" dirty="0">
                          <a:effectLst/>
                        </a:rPr>
                        <a:t>1 442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u="none" strike="noStrike" kern="1200">
                          <a:effectLst/>
                        </a:rPr>
                        <a:t>1,0 </a:t>
                      </a:r>
                      <a:r>
                        <a:rPr lang="sv-SE" sz="1600" u="none" strike="noStrike" kern="1200" dirty="0">
                          <a:effectLst/>
                        </a:rPr>
                        <a:t>%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u="none" strike="noStrike" kern="1200" dirty="0">
                          <a:effectLst/>
                        </a:rPr>
                        <a:t>14 %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15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Haninge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82 148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1 344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1,6 </a:t>
                      </a:r>
                      <a:r>
                        <a:rPr lang="sv-SE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%</a:t>
                      </a:r>
                      <a:endParaRPr lang="sv-SE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1042990" rtl="0" eaLnBrk="1" fontAlgn="b" latinLnBrk="0" hangingPunct="1"/>
                      <a:r>
                        <a:rPr lang="sv-SE" sz="1600" b="1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21 %</a:t>
                      </a:r>
                      <a:endParaRPr lang="sv-SE" sz="1600" b="1" i="0" u="none" strike="noStrik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1" u="none" strike="noStrike" kern="1200" dirty="0">
                          <a:effectLst/>
                        </a:rPr>
                        <a:t>Sverige totalt</a:t>
                      </a:r>
                      <a:endParaRPr lang="sv-SE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800" b="1" u="none" strike="noStrike" kern="1200" dirty="0">
                          <a:effectLst/>
                        </a:rPr>
                        <a:t>9 737 559</a:t>
                      </a:r>
                      <a:endParaRPr lang="sv-SE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800" b="1" u="none" strike="noStrike" kern="1200" dirty="0">
                          <a:effectLst/>
                        </a:rPr>
                        <a:t>100 859</a:t>
                      </a:r>
                      <a:endParaRPr lang="sv-SE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800" b="1" u="none" strike="noStrike" kern="1200">
                          <a:effectLst/>
                        </a:rPr>
                        <a:t>1,0 </a:t>
                      </a:r>
                      <a:r>
                        <a:rPr lang="sv-SE" sz="1800" b="1" u="none" strike="noStrike" kern="1200" dirty="0">
                          <a:effectLst/>
                        </a:rPr>
                        <a:t>%</a:t>
                      </a:r>
                      <a:endParaRPr lang="sv-SE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800" b="1" u="none" strike="noStrike" kern="1200" dirty="0">
                          <a:effectLst/>
                        </a:rPr>
                        <a:t>11 %</a:t>
                      </a:r>
                      <a:endParaRPr lang="sv-SE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6" name="textruta 5"/>
          <p:cNvSpPr txBox="1"/>
          <p:nvPr/>
        </p:nvSpPr>
        <p:spPr>
          <a:xfrm>
            <a:off x="9976820" y="7222968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100" dirty="0">
                <a:solidFill>
                  <a:schemeClr val="tx2">
                    <a:lumMod val="75000"/>
                  </a:schemeClr>
                </a:solidFill>
              </a:rPr>
              <a:t>Källa: SCB</a:t>
            </a:r>
            <a:endParaRPr lang="sv-SE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7" name="Grupp 6"/>
          <p:cNvGrpSpPr/>
          <p:nvPr/>
        </p:nvGrpSpPr>
        <p:grpSpPr>
          <a:xfrm>
            <a:off x="1669" y="-1"/>
            <a:ext cx="13439612" cy="7561263"/>
            <a:chOff x="1194" y="0"/>
            <a:chExt cx="12189612" cy="6858000"/>
          </a:xfrm>
        </p:grpSpPr>
        <p:pic>
          <p:nvPicPr>
            <p:cNvPr id="8" name="Bildobjekt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" y="0"/>
              <a:ext cx="12189612" cy="6858000"/>
            </a:xfrm>
            <a:prstGeom prst="rect">
              <a:avLst/>
            </a:prstGeom>
          </p:spPr>
        </p:pic>
        <p:pic>
          <p:nvPicPr>
            <p:cNvPr id="9" name="Bildobjekt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85971" y="5449358"/>
              <a:ext cx="1432684" cy="1231499"/>
            </a:xfrm>
            <a:prstGeom prst="rect">
              <a:avLst/>
            </a:prstGeom>
          </p:spPr>
        </p:pic>
      </p:grpSp>
      <p:sp>
        <p:nvSpPr>
          <p:cNvPr id="10" name="Rubrik 1"/>
          <p:cNvSpPr txBox="1">
            <a:spLocks/>
          </p:cNvSpPr>
          <p:nvPr/>
        </p:nvSpPr>
        <p:spPr>
          <a:xfrm>
            <a:off x="2995529" y="2740357"/>
            <a:ext cx="7173809" cy="1479103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sv-SE" sz="4800" dirty="0">
                <a:solidFill>
                  <a:schemeClr val="bg1"/>
                </a:solidFill>
                <a:latin typeface="+mj-lt"/>
              </a:rPr>
              <a:t>PROPERTES AND PROJECT PORTFOLIO</a:t>
            </a:r>
          </a:p>
        </p:txBody>
      </p:sp>
      <p:sp>
        <p:nvSpPr>
          <p:cNvPr id="12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21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744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1655400" y="5109962"/>
            <a:ext cx="4991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YIELD REQUIREMENT PER </a:t>
            </a:r>
            <a:r>
              <a:rPr lang="sv-SE" sz="1600"/>
              <a:t>PREMISES TYPE, </a:t>
            </a:r>
            <a:r>
              <a:rPr lang="sv-SE" sz="1600" dirty="0"/>
              <a:t>%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7118151" y="5109962"/>
            <a:ext cx="4320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YIELD REQUIREMENT </a:t>
            </a:r>
            <a:r>
              <a:rPr lang="sv-SE" sz="1600"/>
              <a:t>PER REGION, </a:t>
            </a:r>
            <a:r>
              <a:rPr lang="sv-SE" sz="1600" dirty="0"/>
              <a:t>%</a:t>
            </a:r>
          </a:p>
        </p:txBody>
      </p:sp>
      <p:graphicFrame>
        <p:nvGraphicFramePr>
          <p:cNvPr id="7" name="Tabel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2260"/>
              </p:ext>
            </p:extLst>
          </p:nvPr>
        </p:nvGraphicFramePr>
        <p:xfrm>
          <a:off x="2353878" y="5448516"/>
          <a:ext cx="3456384" cy="18288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40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0034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Premises type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Range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Average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034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Offices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3.6-6.3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4.5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34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Retail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3.7-6.2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4.9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034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Residential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2.9-3.8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3.2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034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Other</a:t>
                      </a:r>
                    </a:p>
                  </a:txBody>
                  <a:tcPr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3.7-6.3</a:t>
                      </a:r>
                    </a:p>
                  </a:txBody>
                  <a:tcPr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5.0</a:t>
                      </a:r>
                    </a:p>
                  </a:txBody>
                  <a:tcPr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034"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latin typeface="DINPro-Light" panose="02000504040000020003" pitchFamily="50" charset="0"/>
                        </a:rPr>
                        <a:t>Total</a:t>
                      </a:r>
                    </a:p>
                  </a:txBody>
                  <a:tcP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noProof="0" dirty="0">
                          <a:latin typeface="DINPro-Light" panose="02000504040000020003" pitchFamily="50" charset="0"/>
                        </a:rPr>
                        <a:t>2.9-6.3</a:t>
                      </a:r>
                    </a:p>
                  </a:txBody>
                  <a:tcP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noProof="0" dirty="0">
                          <a:latin typeface="DINPro-Light" panose="02000504040000020003" pitchFamily="50" charset="0"/>
                        </a:rPr>
                        <a:t>4.6</a:t>
                      </a:r>
                    </a:p>
                  </a:txBody>
                  <a:tcP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el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030966"/>
              </p:ext>
            </p:extLst>
          </p:nvPr>
        </p:nvGraphicFramePr>
        <p:xfrm>
          <a:off x="7293204" y="5469153"/>
          <a:ext cx="3670771" cy="18288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584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0034">
                <a:tc>
                  <a:txBody>
                    <a:bodyPr/>
                    <a:lstStyle/>
                    <a:p>
                      <a:r>
                        <a:rPr lang="en-ZA" sz="1400" noProof="0" dirty="0">
                          <a:latin typeface="DINPro-Light" panose="02000504040000020003" pitchFamily="50" charset="0"/>
                        </a:rPr>
                        <a:t>Region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400" noProof="0" dirty="0">
                          <a:latin typeface="DINPro-Light" panose="02000504040000020003" pitchFamily="50" charset="0"/>
                        </a:rPr>
                        <a:t>Range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400" noProof="0" dirty="0">
                          <a:latin typeface="DINPro-Light" panose="02000504040000020003" pitchFamily="50" charset="0"/>
                        </a:rPr>
                        <a:t>Average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034"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DINPro-Light" panose="02000504040000020003" pitchFamily="50" charset="0"/>
                        </a:rPr>
                        <a:t>Stockholm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DINPro-Light" panose="02000504040000020003" pitchFamily="50" charset="0"/>
                        </a:rPr>
                        <a:t>2.9-6.3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DINPro-Light" panose="02000504040000020003" pitchFamily="50" charset="0"/>
                        </a:rPr>
                        <a:t>4.5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34"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DINPro-Light" panose="02000504040000020003" pitchFamily="50" charset="0"/>
                        </a:rPr>
                        <a:t>Uppsala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DINPro-Light" panose="02000504040000020003" pitchFamily="50" charset="0"/>
                        </a:rPr>
                        <a:t>4.5-5.8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DINPro-Light" panose="02000504040000020003" pitchFamily="50" charset="0"/>
                        </a:rPr>
                        <a:t>5.2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DINPro-Light" panose="02000504040000020003" pitchFamily="50" charset="0"/>
                        </a:rPr>
                        <a:t>Malmö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DINPro-Light" panose="02000504040000020003" pitchFamily="50" charset="0"/>
                        </a:rPr>
                        <a:t>3.8-5.9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DINPro-Light" panose="02000504040000020003" pitchFamily="50" charset="0"/>
                        </a:rPr>
                        <a:t>5.4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DINPro-Light" panose="02000504040000020003" pitchFamily="50" charset="0"/>
                        </a:rPr>
                        <a:t>Gothenburg</a:t>
                      </a:r>
                    </a:p>
                  </a:txBody>
                  <a:tcPr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DINPro-Light" panose="02000504040000020003" pitchFamily="50" charset="0"/>
                        </a:rPr>
                        <a:t>4.5-4.5</a:t>
                      </a:r>
                    </a:p>
                  </a:txBody>
                  <a:tcPr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DINPro-Light" panose="02000504040000020003" pitchFamily="50" charset="0"/>
                        </a:rPr>
                        <a:t>4.5</a:t>
                      </a:r>
                    </a:p>
                  </a:txBody>
                  <a:tcPr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034">
                <a:tc>
                  <a:txBody>
                    <a:bodyPr/>
                    <a:lstStyle/>
                    <a:p>
                      <a:r>
                        <a:rPr lang="sv-SE" sz="1400" b="1" dirty="0">
                          <a:latin typeface="DINPro-Light" panose="02000504040000020003" pitchFamily="50" charset="0"/>
                        </a:rPr>
                        <a:t>Totalt</a:t>
                      </a:r>
                    </a:p>
                  </a:txBody>
                  <a:tcP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dirty="0">
                          <a:latin typeface="DINPro-Light" panose="02000504040000020003" pitchFamily="50" charset="0"/>
                        </a:rPr>
                        <a:t>2.9-6.3</a:t>
                      </a:r>
                    </a:p>
                  </a:txBody>
                  <a:tcP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dirty="0">
                          <a:latin typeface="DINPro-Light" panose="02000504040000020003" pitchFamily="50" charset="0"/>
                        </a:rPr>
                        <a:t>4.6</a:t>
                      </a:r>
                    </a:p>
                  </a:txBody>
                  <a:tcP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" name="Tabel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482308"/>
              </p:ext>
            </p:extLst>
          </p:nvPr>
        </p:nvGraphicFramePr>
        <p:xfrm>
          <a:off x="957563" y="1647262"/>
          <a:ext cx="10984491" cy="293058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162581">
                  <a:extLst>
                    <a:ext uri="{9D8B030D-6E8A-4147-A177-3AD203B41FA5}">
                      <a16:colId xmlns:a16="http://schemas.microsoft.com/office/drawing/2014/main" val="629000070"/>
                    </a:ext>
                  </a:extLst>
                </a:gridCol>
                <a:gridCol w="1644267">
                  <a:extLst>
                    <a:ext uri="{9D8B030D-6E8A-4147-A177-3AD203B41FA5}">
                      <a16:colId xmlns:a16="http://schemas.microsoft.com/office/drawing/2014/main" val="4193716685"/>
                    </a:ext>
                  </a:extLst>
                </a:gridCol>
                <a:gridCol w="1725881">
                  <a:extLst>
                    <a:ext uri="{9D8B030D-6E8A-4147-A177-3AD203B41FA5}">
                      <a16:colId xmlns:a16="http://schemas.microsoft.com/office/drawing/2014/main" val="2254760518"/>
                    </a:ext>
                  </a:extLst>
                </a:gridCol>
                <a:gridCol w="1725881">
                  <a:extLst>
                    <a:ext uri="{9D8B030D-6E8A-4147-A177-3AD203B41FA5}">
                      <a16:colId xmlns:a16="http://schemas.microsoft.com/office/drawing/2014/main" val="2986866380"/>
                    </a:ext>
                  </a:extLst>
                </a:gridCol>
                <a:gridCol w="1725881">
                  <a:extLst>
                    <a:ext uri="{9D8B030D-6E8A-4147-A177-3AD203B41FA5}">
                      <a16:colId xmlns:a16="http://schemas.microsoft.com/office/drawing/2014/main" val="3075423105"/>
                    </a:ext>
                  </a:extLst>
                </a:gridCol>
              </a:tblGrid>
              <a:tr h="47893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Pro-Light" panose="02000504040000020003" pitchFamily="50" charset="0"/>
                          <a:ea typeface="ＭＳ Ｐゴシック" pitchFamily="34" charset="-128"/>
                          <a:cs typeface="Arial" pitchFamily="34" charset="0"/>
                        </a:rPr>
                        <a:t>Property portfolio by property type</a:t>
                      </a:r>
                      <a:endParaRPr kumimoji="0" lang="en-GB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DINPro-Light" panose="02000504040000020003" pitchFamily="50" charset="0"/>
                        <a:ea typeface="ＭＳ Ｐゴシック" pitchFamily="34" charset="-128"/>
                      </a:endParaRPr>
                    </a:p>
                  </a:txBody>
                  <a:tcPr marL="63150" marR="63150" marT="19846" marB="19846" anchor="b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Pro-Light" panose="02000504040000020003" pitchFamily="50" charset="0"/>
                          <a:ea typeface="ＭＳ Ｐゴシック" pitchFamily="34" charset="-128"/>
                          <a:cs typeface="Arial" pitchFamily="34" charset="0"/>
                        </a:rPr>
                        <a:t>Letting area</a:t>
                      </a:r>
                    </a:p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Pro-Light" panose="02000504040000020003" pitchFamily="50" charset="0"/>
                          <a:ea typeface="ＭＳ Ｐゴシック" pitchFamily="34" charset="-128"/>
                          <a:cs typeface="Arial" pitchFamily="34" charset="0"/>
                        </a:rPr>
                        <a:t>(1,000 </a:t>
                      </a: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Pro-Light" panose="02000504040000020003" pitchFamily="50" charset="0"/>
                          <a:ea typeface="ＭＳ Ｐゴシック" pitchFamily="34" charset="-128"/>
                          <a:cs typeface="Arial" pitchFamily="34" charset="0"/>
                        </a:rPr>
                        <a:t>m</a:t>
                      </a:r>
                      <a:r>
                        <a:rPr kumimoji="0" lang="en-GB" sz="1400" b="1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Pro-Light" panose="02000504040000020003" pitchFamily="50" charset="0"/>
                          <a:ea typeface="ＭＳ Ｐゴシック" pitchFamily="34" charset="-128"/>
                          <a:cs typeface="Arial" pitchFamily="34" charset="0"/>
                        </a:rPr>
                        <a:t>2</a:t>
                      </a: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Pro-Light" panose="02000504040000020003" pitchFamily="50" charset="0"/>
                          <a:ea typeface="ＭＳ Ｐゴシック" pitchFamily="34" charset="-128"/>
                          <a:cs typeface="Arial" pitchFamily="34" charset="0"/>
                        </a:rPr>
                        <a:t>)</a:t>
                      </a:r>
                      <a:endParaRPr kumimoji="0" lang="en-GB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DINPro-Light" panose="02000504040000020003" pitchFamily="50" charset="0"/>
                        <a:ea typeface="ＭＳ Ｐゴシック" pitchFamily="34" charset="-128"/>
                      </a:endParaRPr>
                    </a:p>
                  </a:txBody>
                  <a:tcPr marL="63150" marR="63150" marT="19846" marB="19846" anchor="b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Pro-Light" panose="02000504040000020003" pitchFamily="50" charset="0"/>
                          <a:ea typeface="ＭＳ Ｐゴシック" pitchFamily="34" charset="-128"/>
                          <a:cs typeface="Arial" pitchFamily="34" charset="0"/>
                        </a:rPr>
                        <a:t>Fair value</a:t>
                      </a:r>
                    </a:p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Pro-Light" panose="02000504040000020003" pitchFamily="50" charset="0"/>
                          <a:ea typeface="ＭＳ Ｐゴシック" pitchFamily="34" charset="-128"/>
                          <a:cs typeface="Arial" pitchFamily="34" charset="0"/>
                        </a:rPr>
                        <a:t>(SEK billion)</a:t>
                      </a:r>
                      <a:endParaRPr kumimoji="0" lang="en-GB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DINPro-Light" panose="02000504040000020003" pitchFamily="50" charset="0"/>
                        <a:ea typeface="ＭＳ Ｐゴシック" pitchFamily="34" charset="-128"/>
                      </a:endParaRPr>
                    </a:p>
                  </a:txBody>
                  <a:tcPr marL="63150" marR="63150" marT="19846" marB="19846" anchor="b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Pro-Light" panose="02000504040000020003" pitchFamily="50" charset="0"/>
                          <a:ea typeface="ＭＳ Ｐゴシック" pitchFamily="34" charset="-128"/>
                        </a:rPr>
                        <a:t>Fair value (SEK/sqm)</a:t>
                      </a:r>
                    </a:p>
                  </a:txBody>
                  <a:tcPr marL="63150" marR="63150" marT="19846" marB="19846" anchor="b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Pro-Light" panose="02000504040000020003" pitchFamily="50" charset="0"/>
                          <a:ea typeface="ＭＳ Ｐゴシック" pitchFamily="34" charset="-128"/>
                        </a:rPr>
                        <a:t>Letting rate (%)</a:t>
                      </a:r>
                    </a:p>
                  </a:txBody>
                  <a:tcPr marL="63150" marR="63150" marT="19846" marB="19846" anchor="b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002532"/>
                  </a:ext>
                </a:extLst>
              </a:tr>
              <a:tr h="297748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Office</a:t>
                      </a:r>
                      <a:r>
                        <a:rPr lang="en-GB" sz="1400" baseline="0" noProof="0" dirty="0">
                          <a:latin typeface="DINPro-Light" panose="02000504040000020003" pitchFamily="50" charset="0"/>
                        </a:rPr>
                        <a:t> properties</a:t>
                      </a:r>
                      <a:endParaRPr lang="en-GB" sz="1400" noProof="0" dirty="0">
                        <a:latin typeface="DINPro-Light" panose="02000504040000020003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654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22,517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43,893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</a:rPr>
                        <a:t>94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249490"/>
                  </a:ext>
                </a:extLst>
              </a:tr>
              <a:tr h="297748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Retail properties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321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14,297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51,672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</a:rPr>
                        <a:t>95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272125"/>
                  </a:ext>
                </a:extLst>
              </a:tr>
              <a:tr h="297748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Residential properties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81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1,768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25,502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</a:rPr>
                        <a:t>98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288063"/>
                  </a:ext>
                </a:extLst>
              </a:tr>
              <a:tr h="297748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1,055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38,582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latin typeface="DINPro-Light" panose="02000504040000020003" pitchFamily="50" charset="0"/>
                        </a:rPr>
                        <a:t>44,914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</a:rPr>
                        <a:t>95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668859"/>
                  </a:ext>
                </a:extLst>
              </a:tr>
              <a:tr h="247859">
                <a:tc>
                  <a:txBody>
                    <a:bodyPr/>
                    <a:lstStyle/>
                    <a:p>
                      <a:pPr marL="0" marR="0" lvl="0" indent="0" algn="l" defTabSz="7822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Investment properties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68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3,851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kern="1200" noProof="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666291"/>
                  </a:ext>
                </a:extLst>
              </a:tr>
              <a:tr h="247859">
                <a:tc>
                  <a:txBody>
                    <a:bodyPr/>
                    <a:lstStyle/>
                    <a:p>
                      <a:pPr marL="0" marR="0" lvl="0" indent="0" algn="l" defTabSz="7822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Land and development</a:t>
                      </a:r>
                      <a:r>
                        <a:rPr lang="en-GB" sz="1400" kern="1200" baseline="0" noProof="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rights</a:t>
                      </a:r>
                      <a:endParaRPr lang="en-GB" sz="1400" kern="1200" noProof="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877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kern="1200" noProof="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kern="1200" noProof="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053"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Development properties</a:t>
                      </a:r>
                    </a:p>
                  </a:txBody>
                  <a:tcPr anchor="b"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b"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890</a:t>
                      </a:r>
                    </a:p>
                  </a:txBody>
                  <a:tcPr anchor="b"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kern="1200" noProof="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</a:txBody>
                  <a:tcPr anchor="b"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kern="1200" noProof="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</a:txBody>
                  <a:tcPr anchor="b"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753247"/>
                  </a:ext>
                </a:extLst>
              </a:tr>
              <a:tr h="297748"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latin typeface="DINPro-Light" panose="02000504040000020003" pitchFamily="50" charset="0"/>
                        </a:rPr>
                        <a:t>Total</a:t>
                      </a:r>
                    </a:p>
                  </a:txBody>
                  <a:tcP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noProof="0" dirty="0">
                          <a:latin typeface="DINPro-Light" panose="02000504040000020003" pitchFamily="50" charset="0"/>
                        </a:rPr>
                        <a:t>1,129</a:t>
                      </a:r>
                    </a:p>
                  </a:txBody>
                  <a:tcP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noProof="0" dirty="0">
                          <a:latin typeface="DINPro-Light" panose="02000504040000020003" pitchFamily="50" charset="0"/>
                        </a:rPr>
                        <a:t>44,201</a:t>
                      </a:r>
                    </a:p>
                  </a:txBody>
                  <a:tcP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b="1" noProof="0" dirty="0">
                        <a:latin typeface="DINPro-Light" panose="02000504040000020003" pitchFamily="50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noProof="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</a:rPr>
                        <a:t>95</a:t>
                      </a:r>
                    </a:p>
                  </a:txBody>
                  <a:tcP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20738"/>
                  </a:ext>
                </a:extLst>
              </a:tr>
            </a:tbl>
          </a:graphicData>
        </a:graphic>
      </p:graphicFrame>
      <p:sp>
        <p:nvSpPr>
          <p:cNvPr id="11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22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72B1C2C2-F274-4844-86E3-96A45D30EBD7}"/>
              </a:ext>
            </a:extLst>
          </p:cNvPr>
          <p:cNvSpPr txBox="1">
            <a:spLocks/>
          </p:cNvSpPr>
          <p:nvPr/>
        </p:nvSpPr>
        <p:spPr>
          <a:xfrm>
            <a:off x="1" y="730708"/>
            <a:ext cx="6646832" cy="720000"/>
          </a:xfrm>
          <a:prstGeom prst="rect">
            <a:avLst/>
          </a:prstGeom>
          <a:solidFill>
            <a:srgbClr val="6B7470"/>
          </a:solidFill>
        </p:spPr>
        <p:txBody>
          <a:bodyPr lIns="720000" tIns="45708" rIns="91415" bIns="45708"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>
                <a:solidFill>
                  <a:srgbClr val="FFFFFF"/>
                </a:solidFill>
                <a:latin typeface="Helvetica"/>
                <a:cs typeface="Helvetica"/>
              </a:rPr>
              <a:t>PROPERTY PORTFOLIO</a:t>
            </a:r>
          </a:p>
        </p:txBody>
      </p:sp>
    </p:spTree>
    <p:extLst>
      <p:ext uri="{BB962C8B-B14F-4D97-AF65-F5344CB8AC3E}">
        <p14:creationId xmlns:p14="http://schemas.microsoft.com/office/powerpoint/2010/main" val="2514343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4" descr="En bild som visar himmel, tecken, utomhus, gata&#10;&#10;Automatiskt genererad beskrivning">
            <a:extLst>
              <a:ext uri="{FF2B5EF4-FFF2-40B4-BE49-F238E27FC236}">
                <a16:creationId xmlns:a16="http://schemas.microsoft.com/office/drawing/2014/main" id="{DF307E7F-8076-4FAF-862C-F16BE9F47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25"/>
          <a:stretch>
            <a:fillRect/>
          </a:stretch>
        </p:blipFill>
        <p:spPr bwMode="gray">
          <a:xfrm>
            <a:off x="6409668" y="0"/>
            <a:ext cx="7018039" cy="7561264"/>
          </a:xfrm>
          <a:custGeom>
            <a:avLst/>
            <a:gdLst>
              <a:gd name="connsiteX0" fmla="*/ 0 w 6365301"/>
              <a:gd name="connsiteY0" fmla="*/ 0 h 6858001"/>
              <a:gd name="connsiteX1" fmla="*/ 6365301 w 6365301"/>
              <a:gd name="connsiteY1" fmla="*/ 0 h 6858001"/>
              <a:gd name="connsiteX2" fmla="*/ 6365301 w 6365301"/>
              <a:gd name="connsiteY2" fmla="*/ 3424238 h 6858001"/>
              <a:gd name="connsiteX3" fmla="*/ 6365301 w 6365301"/>
              <a:gd name="connsiteY3" fmla="*/ 3429000 h 6858001"/>
              <a:gd name="connsiteX4" fmla="*/ 6365301 w 6365301"/>
              <a:gd name="connsiteY4" fmla="*/ 6858001 h 6858001"/>
              <a:gd name="connsiteX5" fmla="*/ 520336 w 6365301"/>
              <a:gd name="connsiteY5" fmla="*/ 6858001 h 6858001"/>
              <a:gd name="connsiteX6" fmla="*/ 260169 w 6365301"/>
              <a:gd name="connsiteY6" fmla="*/ 3429000 h 6858001"/>
              <a:gd name="connsiteX7" fmla="*/ 260168 w 6365301"/>
              <a:gd name="connsiteY7" fmla="*/ 3429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5301" h="6858001">
                <a:moveTo>
                  <a:pt x="0" y="0"/>
                </a:moveTo>
                <a:lnTo>
                  <a:pt x="6365301" y="0"/>
                </a:lnTo>
                <a:lnTo>
                  <a:pt x="6365301" y="3424238"/>
                </a:lnTo>
                <a:lnTo>
                  <a:pt x="6365301" y="3429000"/>
                </a:lnTo>
                <a:lnTo>
                  <a:pt x="6365301" y="6858001"/>
                </a:lnTo>
                <a:lnTo>
                  <a:pt x="520336" y="6858001"/>
                </a:lnTo>
                <a:lnTo>
                  <a:pt x="260169" y="3429000"/>
                </a:lnTo>
                <a:lnTo>
                  <a:pt x="260168" y="3429000"/>
                </a:lnTo>
                <a:close/>
              </a:path>
            </a:pathLst>
          </a:custGeom>
          <a:noFill/>
        </p:spPr>
      </p:pic>
      <p:pic>
        <p:nvPicPr>
          <p:cNvPr id="21" name="Platshållare för bild 20">
            <a:extLst>
              <a:ext uri="{FF2B5EF4-FFF2-40B4-BE49-F238E27FC236}">
                <a16:creationId xmlns:a16="http://schemas.microsoft.com/office/drawing/2014/main" id="{698FA590-BB64-4C86-B981-40D05C20F016}"/>
              </a:ext>
            </a:extLst>
          </p:cNvPr>
          <p:cNvPicPr>
            <a:picLocks noGrp="1" noChangeAspect="1"/>
          </p:cNvPicPr>
          <p:nvPr>
            <p:ph type="pic" sz="quarter" idx="15"/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8" r="19128"/>
          <a:stretch/>
        </p:blipFill>
        <p:spPr/>
      </p:pic>
      <p:sp>
        <p:nvSpPr>
          <p:cNvPr id="12" name="Rubrik 11">
            <a:extLst>
              <a:ext uri="{FF2B5EF4-FFF2-40B4-BE49-F238E27FC236}">
                <a16:creationId xmlns:a16="http://schemas.microsoft.com/office/drawing/2014/main" id="{34529B13-0345-4D5A-B62D-C793CE73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81" y="1488628"/>
            <a:ext cx="7615572" cy="407206"/>
          </a:xfrm>
        </p:spPr>
        <p:txBody>
          <a:bodyPr/>
          <a:lstStyle/>
          <a:p>
            <a:r>
              <a:rPr lang="en-GB" sz="2646" b="1" cap="all" dirty="0">
                <a:ea typeface="+mn-ea"/>
                <a:cs typeface="+mn-cs"/>
              </a:rPr>
              <a:t>Property exchange </a:t>
            </a:r>
            <a:br>
              <a:rPr lang="en-GB" sz="2646" b="1" cap="all" dirty="0">
                <a:ea typeface="+mn-ea"/>
                <a:cs typeface="+mn-cs"/>
              </a:rPr>
            </a:br>
            <a:r>
              <a:rPr lang="en-GB" sz="2646" b="1" cap="all" dirty="0">
                <a:ea typeface="+mn-ea"/>
                <a:cs typeface="+mn-cs"/>
              </a:rPr>
              <a:t>AT SLUSSEN</a:t>
            </a:r>
            <a:br>
              <a:rPr lang="en-GB" dirty="0"/>
            </a:br>
            <a:endParaRPr lang="en-GB" dirty="0"/>
          </a:p>
        </p:txBody>
      </p:sp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E76E8E67-21D3-48D5-82E4-20135D10FC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88257" y="992726"/>
            <a:ext cx="5739071" cy="560094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Acquisition of </a:t>
            </a:r>
            <a:r>
              <a:rPr lang="en-GB" dirty="0" err="1"/>
              <a:t>Kylfacket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20067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latshållare för bild 16" descr="En bild som visar himmel, utomhus, väg, gata&#10;&#10;Automatiskt genererad beskrivning">
            <a:extLst>
              <a:ext uri="{FF2B5EF4-FFF2-40B4-BE49-F238E27FC236}">
                <a16:creationId xmlns:a16="http://schemas.microsoft.com/office/drawing/2014/main" id="{4331A734-1BEF-4FBB-A399-FD842195257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" r="1725"/>
          <a:stretch>
            <a:fillRect/>
          </a:stretch>
        </p:blipFill>
        <p:spPr>
          <a:xfrm>
            <a:off x="-86060" y="0"/>
            <a:ext cx="7003148" cy="7561264"/>
          </a:xfrm>
        </p:spPr>
      </p:pic>
      <p:pic>
        <p:nvPicPr>
          <p:cNvPr id="8" name="Platshållare för bild 7" descr="En bild som visar byggnad, himmel, utomhus, vatten&#10;&#10;Automatiskt genererad beskrivning">
            <a:extLst>
              <a:ext uri="{FF2B5EF4-FFF2-40B4-BE49-F238E27FC236}">
                <a16:creationId xmlns:a16="http://schemas.microsoft.com/office/drawing/2014/main" id="{14CF9F66-AC89-4A20-BC95-496BE16FFB6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8" r="25943" b="2428"/>
          <a:stretch/>
        </p:blipFill>
        <p:spPr>
          <a:xfrm>
            <a:off x="6424559" y="0"/>
            <a:ext cx="7018039" cy="7561264"/>
          </a:xfrm>
        </p:spPr>
      </p:pic>
      <p:sp>
        <p:nvSpPr>
          <p:cNvPr id="9" name="Rubrik 8">
            <a:extLst>
              <a:ext uri="{FF2B5EF4-FFF2-40B4-BE49-F238E27FC236}">
                <a16:creationId xmlns:a16="http://schemas.microsoft.com/office/drawing/2014/main" id="{60829BD9-C8B2-47F6-8B4B-4B726D13C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en-GB" sz="2646" b="1" cap="all" dirty="0">
                <a:solidFill>
                  <a:schemeClr val="bg1"/>
                </a:solidFill>
                <a:ea typeface="+mn-ea"/>
                <a:cs typeface="+mn-cs"/>
              </a:rPr>
              <a:t>divestment of </a:t>
            </a:r>
            <a:br>
              <a:rPr lang="en-GB" sz="2646" b="1" cap="all" dirty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en-GB" sz="2646" b="1" cap="all" dirty="0">
                <a:solidFill>
                  <a:schemeClr val="bg1"/>
                </a:solidFill>
                <a:ea typeface="+mn-ea"/>
                <a:cs typeface="+mn-cs"/>
              </a:rPr>
              <a:t>VÄSTBERGA </a:t>
            </a:r>
            <a:r>
              <a:rPr lang="en-GB" sz="2646" b="1" cap="all" dirty="0" err="1">
                <a:solidFill>
                  <a:schemeClr val="bg1"/>
                </a:solidFill>
                <a:ea typeface="+mn-ea"/>
                <a:cs typeface="+mn-cs"/>
              </a:rPr>
              <a:t>handel</a:t>
            </a:r>
            <a:endParaRPr lang="en-GB" sz="2646" b="1" cap="all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DBB7733-7FC8-4661-99BC-FA9CF64635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divestment of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rådhuset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9155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 8">
            <a:extLst>
              <a:ext uri="{FF2B5EF4-FFF2-40B4-BE49-F238E27FC236}">
                <a16:creationId xmlns:a16="http://schemas.microsoft.com/office/drawing/2014/main" id="{58453D7C-5489-4822-A368-AD0206BF2FE2}"/>
              </a:ext>
            </a:extLst>
          </p:cNvPr>
          <p:cNvSpPr/>
          <p:nvPr/>
        </p:nvSpPr>
        <p:spPr>
          <a:xfrm>
            <a:off x="8363603" y="3115752"/>
            <a:ext cx="2160126" cy="864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408E748B-F365-4090-B814-1EAF73CBFF1B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3" b="7863"/>
          <a:stretch>
            <a:fillRect/>
          </a:stretch>
        </p:blipFill>
        <p:spPr/>
      </p:pic>
      <p:sp>
        <p:nvSpPr>
          <p:cNvPr id="18" name="Frihandsfigur: Form 17">
            <a:extLst>
              <a:ext uri="{FF2B5EF4-FFF2-40B4-BE49-F238E27FC236}">
                <a16:creationId xmlns:a16="http://schemas.microsoft.com/office/drawing/2014/main" id="{42742100-3884-4F99-8DC3-47F069C724F1}"/>
              </a:ext>
            </a:extLst>
          </p:cNvPr>
          <p:cNvSpPr/>
          <p:nvPr/>
        </p:nvSpPr>
        <p:spPr bwMode="gray">
          <a:xfrm>
            <a:off x="353" y="-1"/>
            <a:ext cx="13442244" cy="7561263"/>
          </a:xfrm>
          <a:custGeom>
            <a:avLst/>
            <a:gdLst>
              <a:gd name="connsiteX0" fmla="*/ 8004974 w 12192000"/>
              <a:gd name="connsiteY0" fmla="*/ 2564904 h 6858000"/>
              <a:gd name="connsiteX1" fmla="*/ 6924854 w 12192000"/>
              <a:gd name="connsiteY1" fmla="*/ 2996952 h 6858000"/>
              <a:gd name="connsiteX2" fmla="*/ 8004974 w 12192000"/>
              <a:gd name="connsiteY2" fmla="*/ 3429000 h 6858000"/>
              <a:gd name="connsiteX3" fmla="*/ 9085094 w 12192000"/>
              <a:gd name="connsiteY3" fmla="*/ 2996952 h 6858000"/>
              <a:gd name="connsiteX4" fmla="*/ 8004974 w 12192000"/>
              <a:gd name="connsiteY4" fmla="*/ 2564904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8004974" y="2564904"/>
                </a:moveTo>
                <a:cubicBezTo>
                  <a:pt x="7408440" y="2564904"/>
                  <a:pt x="6924854" y="2758338"/>
                  <a:pt x="6924854" y="2996952"/>
                </a:cubicBezTo>
                <a:cubicBezTo>
                  <a:pt x="6924854" y="3235566"/>
                  <a:pt x="7408440" y="3429000"/>
                  <a:pt x="8004974" y="3429000"/>
                </a:cubicBezTo>
                <a:cubicBezTo>
                  <a:pt x="8601508" y="3429000"/>
                  <a:pt x="9085094" y="3235566"/>
                  <a:pt x="9085094" y="2996952"/>
                </a:cubicBezTo>
                <a:cubicBezTo>
                  <a:pt x="9085094" y="2758338"/>
                  <a:pt x="8601508" y="2564904"/>
                  <a:pt x="8004974" y="256490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62"/>
              </a:spcBef>
            </a:pPr>
            <a:endParaRPr lang="en-GB" sz="2315"/>
          </a:p>
        </p:txBody>
      </p:sp>
      <p:sp>
        <p:nvSpPr>
          <p:cNvPr id="15" name="Rubrik 14">
            <a:extLst>
              <a:ext uri="{FF2B5EF4-FFF2-40B4-BE49-F238E27FC236}">
                <a16:creationId xmlns:a16="http://schemas.microsoft.com/office/drawing/2014/main" id="{2A4D810B-BF88-4670-9F3E-0C14BA468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81" y="738408"/>
            <a:ext cx="11908988" cy="814411"/>
          </a:xfrm>
        </p:spPr>
        <p:txBody>
          <a:bodyPr/>
          <a:lstStyle/>
          <a:p>
            <a:r>
              <a:rPr lang="en-GB" sz="2646" b="1" cap="all" dirty="0">
                <a:ea typeface="+mn-ea"/>
                <a:cs typeface="+mn-cs"/>
              </a:rPr>
              <a:t>Land allocation at HAGASTADEN</a:t>
            </a:r>
            <a:br>
              <a:rPr lang="en-GB" dirty="0"/>
            </a:br>
            <a:endParaRPr lang="en-GB" dirty="0"/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9B09AA81-1284-4B23-891E-24CC163AD7A8}"/>
              </a:ext>
            </a:extLst>
          </p:cNvPr>
          <p:cNvSpPr/>
          <p:nvPr/>
        </p:nvSpPr>
        <p:spPr>
          <a:xfrm>
            <a:off x="7635325" y="2827925"/>
            <a:ext cx="2381765" cy="9527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15"/>
          </a:p>
        </p:txBody>
      </p:sp>
    </p:spTree>
    <p:extLst>
      <p:ext uri="{BB962C8B-B14F-4D97-AF65-F5344CB8AC3E}">
        <p14:creationId xmlns:p14="http://schemas.microsoft.com/office/powerpoint/2010/main" val="183053749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latshållare för bild 18">
            <a:extLst>
              <a:ext uri="{FF2B5EF4-FFF2-40B4-BE49-F238E27FC236}">
                <a16:creationId xmlns:a16="http://schemas.microsoft.com/office/drawing/2014/main" id="{5A06BB73-5D88-49AC-B0DE-1AC18A480711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907" r="7999"/>
          <a:stretch/>
        </p:blipFill>
        <p:spPr>
          <a:xfrm>
            <a:off x="353" y="-1"/>
            <a:ext cx="13442244" cy="7561263"/>
          </a:xfr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EF667FD9-456A-4464-8BEF-18C5BD211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81" y="738408"/>
            <a:ext cx="11908988" cy="814411"/>
          </a:xfrm>
        </p:spPr>
        <p:txBody>
          <a:bodyPr/>
          <a:lstStyle/>
          <a:p>
            <a:r>
              <a:rPr lang="en-GB" sz="2646" b="1" cap="all" dirty="0">
                <a:ea typeface="+mn-ea"/>
                <a:cs typeface="+mn-cs"/>
              </a:rPr>
              <a:t>Land allocation at SLUSSEN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248964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CC59EC-B7C6-4A0E-BE19-D8D6506E2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077" y="1145614"/>
            <a:ext cx="6308226" cy="407206"/>
          </a:xfrm>
        </p:spPr>
        <p:txBody>
          <a:bodyPr/>
          <a:lstStyle/>
          <a:p>
            <a:r>
              <a:rPr lang="en-GB"/>
              <a:t>Extensive project portfolio</a:t>
            </a:r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C59F521F-B1B1-4169-BB8B-56DEA7DE0169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r="4942"/>
          <a:stretch>
            <a:fillRect/>
          </a:stretch>
        </p:blipFill>
        <p:spPr/>
      </p:pic>
      <p:graphicFrame>
        <p:nvGraphicFramePr>
          <p:cNvPr id="12" name="Platshållare för tabell 31">
            <a:extLst>
              <a:ext uri="{FF2B5EF4-FFF2-40B4-BE49-F238E27FC236}">
                <a16:creationId xmlns:a16="http://schemas.microsoft.com/office/drawing/2014/main" id="{0BAEB12B-5F53-4F01-9A1C-63D4722768D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562199" y="1996777"/>
          <a:ext cx="4528005" cy="18929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1270">
                  <a:extLst>
                    <a:ext uri="{9D8B030D-6E8A-4147-A177-3AD203B41FA5}">
                      <a16:colId xmlns:a16="http://schemas.microsoft.com/office/drawing/2014/main" val="2379458863"/>
                    </a:ext>
                  </a:extLst>
                </a:gridCol>
                <a:gridCol w="1286735">
                  <a:extLst>
                    <a:ext uri="{9D8B030D-6E8A-4147-A177-3AD203B41FA5}">
                      <a16:colId xmlns:a16="http://schemas.microsoft.com/office/drawing/2014/main" val="3964133069"/>
                    </a:ext>
                  </a:extLst>
                </a:gridCol>
              </a:tblGrid>
              <a:tr h="62607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>
                          <a:solidFill>
                            <a:schemeClr val="bg1"/>
                          </a:solidFill>
                        </a:rPr>
                        <a:t>Remaining</a:t>
                      </a:r>
                      <a:r>
                        <a:rPr lang="sv-SE" sz="1800" dirty="0">
                          <a:solidFill>
                            <a:schemeClr val="bg1"/>
                          </a:solidFill>
                        </a:rPr>
                        <a:t> investment (MSEK)</a:t>
                      </a:r>
                      <a:endParaRPr lang="sv-SE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692" marR="39692" marT="79383" marB="277842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sv-SE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72000" marT="72000"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821958"/>
                  </a:ext>
                </a:extLst>
              </a:tr>
              <a:tr h="3940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i="0" u="none" strike="noStrike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Ongoing projects</a:t>
                      </a:r>
                    </a:p>
                  </a:txBody>
                  <a:tcPr marL="39692" marR="39692" marT="79383" marB="79383" anchor="ctr"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500" dirty="0">
                          <a:solidFill>
                            <a:schemeClr val="bg1"/>
                          </a:solidFill>
                        </a:rPr>
                        <a:t>3,800</a:t>
                      </a:r>
                    </a:p>
                  </a:txBody>
                  <a:tcPr marL="0" marR="79383" marT="79383" marB="79383" anchor="ctr"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7091599"/>
                  </a:ext>
                </a:extLst>
              </a:tr>
              <a:tr h="4336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5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Potential </a:t>
                      </a:r>
                      <a:r>
                        <a:rPr lang="en-GB" sz="1500" b="0" i="0" u="none" strike="noStrike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projects*</a:t>
                      </a:r>
                      <a:r>
                        <a:rPr lang="sv-SE" sz="15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(approx.)</a:t>
                      </a:r>
                    </a:p>
                  </a:txBody>
                  <a:tcPr marL="39692" marR="39692" marT="79383" marB="11907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6B9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500" dirty="0">
                          <a:solidFill>
                            <a:schemeClr val="bg1"/>
                          </a:solidFill>
                        </a:rPr>
                        <a:t>17,000</a:t>
                      </a:r>
                    </a:p>
                  </a:txBody>
                  <a:tcPr marL="0" marR="79383" marT="79383" marB="11907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6B9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4679445"/>
                  </a:ext>
                </a:extLst>
              </a:tr>
              <a:tr h="4336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5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Total (approx.)</a:t>
                      </a:r>
                    </a:p>
                  </a:txBody>
                  <a:tcPr marL="39692" marR="39692" marT="119075" marB="79383" anchor="ctr">
                    <a:lnT w="19050" cap="flat" cmpd="sng" algn="ctr">
                      <a:solidFill>
                        <a:srgbClr val="B6B9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500" b="0" dirty="0">
                          <a:solidFill>
                            <a:schemeClr val="bg1"/>
                          </a:solidFill>
                        </a:rPr>
                        <a:t>21,000</a:t>
                      </a:r>
                    </a:p>
                  </a:txBody>
                  <a:tcPr marL="0" marR="79383" marT="119075" marB="79383" anchor="ctr">
                    <a:lnT w="19050" cap="flat" cmpd="sng" algn="ctr">
                      <a:solidFill>
                        <a:srgbClr val="B6B9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413696"/>
                  </a:ext>
                </a:extLst>
              </a:tr>
            </a:tbl>
          </a:graphicData>
        </a:graphic>
      </p:graphicFrame>
      <p:sp>
        <p:nvSpPr>
          <p:cNvPr id="16" name="Rektangel 15">
            <a:extLst>
              <a:ext uri="{FF2B5EF4-FFF2-40B4-BE49-F238E27FC236}">
                <a16:creationId xmlns:a16="http://schemas.microsoft.com/office/drawing/2014/main" id="{1748FB52-3866-45EB-AB9A-060771C7C5B1}"/>
              </a:ext>
            </a:extLst>
          </p:cNvPr>
          <p:cNvSpPr/>
          <p:nvPr/>
        </p:nvSpPr>
        <p:spPr>
          <a:xfrm>
            <a:off x="6562199" y="4410272"/>
            <a:ext cx="2994346" cy="2035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GB" sz="1323">
                <a:solidFill>
                  <a:srgbClr val="FFFFFF"/>
                </a:solidFill>
                <a:latin typeface="Verdana"/>
                <a:cs typeface="+mn-cs"/>
              </a:rPr>
              <a:t>*Excl. projects at Slakthusområdet</a:t>
            </a:r>
          </a:p>
        </p:txBody>
      </p:sp>
    </p:spTree>
    <p:extLst>
      <p:ext uri="{BB962C8B-B14F-4D97-AF65-F5344CB8AC3E}">
        <p14:creationId xmlns:p14="http://schemas.microsoft.com/office/powerpoint/2010/main" val="1900667410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43" y="1195995"/>
            <a:ext cx="9000528" cy="6365267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B2249C62-6670-4B14-A548-6391108D2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866" y="730677"/>
            <a:ext cx="11908988" cy="407206"/>
          </a:xfrm>
        </p:spPr>
        <p:txBody>
          <a:bodyPr/>
          <a:lstStyle/>
          <a:p>
            <a:r>
              <a:rPr lang="en-GB" dirty="0"/>
              <a:t>Properties at future subway stations</a:t>
            </a:r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594D92F0-19B8-49DE-BD89-A20505ECB19F}"/>
              </a:ext>
            </a:extLst>
          </p:cNvPr>
          <p:cNvGrpSpPr/>
          <p:nvPr/>
        </p:nvGrpSpPr>
        <p:grpSpPr>
          <a:xfrm>
            <a:off x="6325451" y="2736569"/>
            <a:ext cx="323939" cy="323939"/>
            <a:chOff x="10428003" y="2880531"/>
            <a:chExt cx="720000" cy="720000"/>
          </a:xfrm>
          <a:effectLst>
            <a:outerShdw blurRad="50800" dist="38100" dir="2700000" algn="tl" rotWithShape="0">
              <a:prstClr val="black">
                <a:alpha val="64000"/>
              </a:prstClr>
            </a:outerShdw>
          </a:effectLst>
        </p:grpSpPr>
        <p:sp>
          <p:nvSpPr>
            <p:cNvPr id="20" name="Ellips 19">
              <a:extLst>
                <a:ext uri="{FF2B5EF4-FFF2-40B4-BE49-F238E27FC236}">
                  <a16:creationId xmlns:a16="http://schemas.microsoft.com/office/drawing/2014/main" id="{F766CE89-FDA9-4EAE-A812-80CC3041DA76}"/>
                </a:ext>
              </a:extLst>
            </p:cNvPr>
            <p:cNvSpPr/>
            <p:nvPr/>
          </p:nvSpPr>
          <p:spPr>
            <a:xfrm>
              <a:off x="10428003" y="2880531"/>
              <a:ext cx="720000" cy="720000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 fontAlgn="auto">
                <a:spcBef>
                  <a:spcPts val="0"/>
                </a:spcBef>
                <a:spcAft>
                  <a:spcPts val="0"/>
                </a:spcAft>
              </a:pPr>
              <a:endParaRPr lang="en-GB" sz="1799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93D9062B-3EA0-4EDF-BD5D-9A7E3825F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83" t="-13345" r="-1196" b="13345"/>
            <a:stretch/>
          </p:blipFill>
          <p:spPr>
            <a:xfrm>
              <a:off x="10429887" y="2963862"/>
              <a:ext cx="648071" cy="47410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09EC02A2-71BC-4622-A523-C0A9709B2743}"/>
              </a:ext>
            </a:extLst>
          </p:cNvPr>
          <p:cNvGrpSpPr/>
          <p:nvPr/>
        </p:nvGrpSpPr>
        <p:grpSpPr>
          <a:xfrm>
            <a:off x="3481286" y="1494577"/>
            <a:ext cx="323939" cy="323939"/>
            <a:chOff x="10428003" y="2880531"/>
            <a:chExt cx="720000" cy="720000"/>
          </a:xfrm>
          <a:effectLst>
            <a:outerShdw blurRad="50800" dist="38100" dir="2700000" algn="tl" rotWithShape="0">
              <a:prstClr val="black">
                <a:alpha val="64000"/>
              </a:prstClr>
            </a:outerShdw>
          </a:effectLst>
        </p:grpSpPr>
        <p:sp>
          <p:nvSpPr>
            <p:cNvPr id="23" name="Ellips 22">
              <a:extLst>
                <a:ext uri="{FF2B5EF4-FFF2-40B4-BE49-F238E27FC236}">
                  <a16:creationId xmlns:a16="http://schemas.microsoft.com/office/drawing/2014/main" id="{C3BC0AD0-6D0E-4344-8FBC-C1D94CDA8425}"/>
                </a:ext>
              </a:extLst>
            </p:cNvPr>
            <p:cNvSpPr/>
            <p:nvPr/>
          </p:nvSpPr>
          <p:spPr>
            <a:xfrm>
              <a:off x="10428003" y="2880531"/>
              <a:ext cx="720000" cy="720000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 fontAlgn="auto">
                <a:spcBef>
                  <a:spcPts val="0"/>
                </a:spcBef>
                <a:spcAft>
                  <a:spcPts val="0"/>
                </a:spcAft>
              </a:pPr>
              <a:endParaRPr lang="en-GB" sz="1799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24" name="Bildobjekt 23">
              <a:extLst>
                <a:ext uri="{FF2B5EF4-FFF2-40B4-BE49-F238E27FC236}">
                  <a16:creationId xmlns:a16="http://schemas.microsoft.com/office/drawing/2014/main" id="{800F770E-5398-43A2-A020-B6DDE45D8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83" t="-13345" r="-1196" b="13345"/>
            <a:stretch/>
          </p:blipFill>
          <p:spPr>
            <a:xfrm>
              <a:off x="10429887" y="2963862"/>
              <a:ext cx="648071" cy="47410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5" name="Grupp 24">
            <a:extLst>
              <a:ext uri="{FF2B5EF4-FFF2-40B4-BE49-F238E27FC236}">
                <a16:creationId xmlns:a16="http://schemas.microsoft.com/office/drawing/2014/main" id="{CC65E5E2-89CB-4DEA-B04D-A35AA528904E}"/>
              </a:ext>
            </a:extLst>
          </p:cNvPr>
          <p:cNvGrpSpPr/>
          <p:nvPr/>
        </p:nvGrpSpPr>
        <p:grpSpPr>
          <a:xfrm>
            <a:off x="8521580" y="5004702"/>
            <a:ext cx="323939" cy="323939"/>
            <a:chOff x="10428003" y="2880531"/>
            <a:chExt cx="720000" cy="720000"/>
          </a:xfrm>
          <a:effectLst>
            <a:outerShdw blurRad="50800" dist="38100" dir="2700000" algn="tl" rotWithShape="0">
              <a:prstClr val="black">
                <a:alpha val="64000"/>
              </a:prstClr>
            </a:outerShdw>
          </a:effectLst>
        </p:grpSpPr>
        <p:sp>
          <p:nvSpPr>
            <p:cNvPr id="26" name="Ellips 25">
              <a:extLst>
                <a:ext uri="{FF2B5EF4-FFF2-40B4-BE49-F238E27FC236}">
                  <a16:creationId xmlns:a16="http://schemas.microsoft.com/office/drawing/2014/main" id="{499A5705-1342-46A1-A348-BBB18DEC1E16}"/>
                </a:ext>
              </a:extLst>
            </p:cNvPr>
            <p:cNvSpPr/>
            <p:nvPr/>
          </p:nvSpPr>
          <p:spPr>
            <a:xfrm>
              <a:off x="10428003" y="2880531"/>
              <a:ext cx="720000" cy="720000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 fontAlgn="auto">
                <a:spcBef>
                  <a:spcPts val="0"/>
                </a:spcBef>
                <a:spcAft>
                  <a:spcPts val="0"/>
                </a:spcAft>
              </a:pPr>
              <a:endParaRPr lang="en-GB" sz="1799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27" name="Bildobjekt 26">
              <a:extLst>
                <a:ext uri="{FF2B5EF4-FFF2-40B4-BE49-F238E27FC236}">
                  <a16:creationId xmlns:a16="http://schemas.microsoft.com/office/drawing/2014/main" id="{F0C01007-8F4A-4853-AF3E-4FDF4479DC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83" t="-13345" r="-1196" b="13345"/>
            <a:stretch/>
          </p:blipFill>
          <p:spPr>
            <a:xfrm>
              <a:off x="10429887" y="2963862"/>
              <a:ext cx="648071" cy="47410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8" name="Grupp 27">
            <a:extLst>
              <a:ext uri="{FF2B5EF4-FFF2-40B4-BE49-F238E27FC236}">
                <a16:creationId xmlns:a16="http://schemas.microsoft.com/office/drawing/2014/main" id="{7E6E2EDE-D223-4ACA-AF16-F6D3E98E82C7}"/>
              </a:ext>
            </a:extLst>
          </p:cNvPr>
          <p:cNvGrpSpPr/>
          <p:nvPr/>
        </p:nvGrpSpPr>
        <p:grpSpPr>
          <a:xfrm>
            <a:off x="6487421" y="5652740"/>
            <a:ext cx="323939" cy="323939"/>
            <a:chOff x="10428003" y="2880531"/>
            <a:chExt cx="720000" cy="720000"/>
          </a:xfrm>
          <a:effectLst>
            <a:outerShdw blurRad="50800" dist="38100" dir="2700000" algn="tl" rotWithShape="0">
              <a:prstClr val="black">
                <a:alpha val="64000"/>
              </a:prstClr>
            </a:outerShdw>
          </a:effectLst>
        </p:grpSpPr>
        <p:sp>
          <p:nvSpPr>
            <p:cNvPr id="29" name="Ellips 28">
              <a:extLst>
                <a:ext uri="{FF2B5EF4-FFF2-40B4-BE49-F238E27FC236}">
                  <a16:creationId xmlns:a16="http://schemas.microsoft.com/office/drawing/2014/main" id="{AFD52B38-4126-4F47-B053-23ACD00D98FF}"/>
                </a:ext>
              </a:extLst>
            </p:cNvPr>
            <p:cNvSpPr/>
            <p:nvPr/>
          </p:nvSpPr>
          <p:spPr>
            <a:xfrm>
              <a:off x="10428003" y="2880531"/>
              <a:ext cx="720000" cy="720000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 fontAlgn="auto">
                <a:spcBef>
                  <a:spcPts val="0"/>
                </a:spcBef>
                <a:spcAft>
                  <a:spcPts val="0"/>
                </a:spcAft>
              </a:pPr>
              <a:endParaRPr lang="en-GB" sz="1799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30" name="Bildobjekt 29">
              <a:extLst>
                <a:ext uri="{FF2B5EF4-FFF2-40B4-BE49-F238E27FC236}">
                  <a16:creationId xmlns:a16="http://schemas.microsoft.com/office/drawing/2014/main" id="{DFB54F1E-863A-433A-9F4A-1FAC831528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83" t="-13345" r="-1196" b="13345"/>
            <a:stretch/>
          </p:blipFill>
          <p:spPr>
            <a:xfrm>
              <a:off x="10429887" y="2963862"/>
              <a:ext cx="648071" cy="47410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textruta 1">
            <a:extLst>
              <a:ext uri="{FF2B5EF4-FFF2-40B4-BE49-F238E27FC236}">
                <a16:creationId xmlns:a16="http://schemas.microsoft.com/office/drawing/2014/main" id="{5EA6FDB3-CDC1-4EFB-807F-B30924A65F36}"/>
              </a:ext>
            </a:extLst>
          </p:cNvPr>
          <p:cNvSpPr txBox="1"/>
          <p:nvPr/>
        </p:nvSpPr>
        <p:spPr bwMode="gray">
          <a:xfrm>
            <a:off x="8521581" y="1421439"/>
            <a:ext cx="2039114" cy="3978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008126" fontAlgn="auto">
              <a:spcBef>
                <a:spcPts val="662"/>
              </a:spcBef>
              <a:spcAft>
                <a:spcPts val="0"/>
              </a:spcAft>
              <a:buClr>
                <a:srgbClr val="6E746F"/>
              </a:buClr>
            </a:pPr>
            <a:endParaRPr lang="sv-SE" sz="1985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A916C81-7EED-4094-ACA7-92857C206B1E}"/>
              </a:ext>
            </a:extLst>
          </p:cNvPr>
          <p:cNvSpPr txBox="1"/>
          <p:nvPr/>
        </p:nvSpPr>
        <p:spPr bwMode="gray">
          <a:xfrm>
            <a:off x="851695" y="6967564"/>
            <a:ext cx="2747868" cy="270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662"/>
              </a:spcBef>
              <a:spcAft>
                <a:spcPts val="0"/>
              </a:spcAft>
              <a:buClr>
                <a:srgbClr val="6E746F"/>
              </a:buClr>
            </a:pPr>
            <a:r>
              <a:rPr lang="sv-SE" sz="1158" dirty="0">
                <a:solidFill>
                  <a:srgbClr val="000000"/>
                </a:solidFill>
                <a:latin typeface="Verdana"/>
                <a:cs typeface="+mn-cs"/>
              </a:rPr>
              <a:t>Source: Forum Fastighetsekonomi</a:t>
            </a:r>
          </a:p>
        </p:txBody>
      </p:sp>
    </p:spTree>
    <p:extLst>
      <p:ext uri="{BB962C8B-B14F-4D97-AF65-F5344CB8AC3E}">
        <p14:creationId xmlns:p14="http://schemas.microsoft.com/office/powerpoint/2010/main" val="2175861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800F6299-190B-49C2-B5AE-13D76D902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2" y="1343142"/>
            <a:ext cx="6206651" cy="4852608"/>
          </a:xfrm>
          <a:prstGeom prst="rect">
            <a:avLst/>
          </a:prstGeom>
        </p:spPr>
      </p:pic>
      <p:sp>
        <p:nvSpPr>
          <p:cNvPr id="39" name="Frihandsfigur: Form 38">
            <a:extLst>
              <a:ext uri="{FF2B5EF4-FFF2-40B4-BE49-F238E27FC236}">
                <a16:creationId xmlns:a16="http://schemas.microsoft.com/office/drawing/2014/main" id="{F92D86EA-ECD8-464A-B3A7-67894386D075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980834" y="4637943"/>
            <a:ext cx="2563035" cy="826421"/>
          </a:xfrm>
          <a:custGeom>
            <a:avLst/>
            <a:gdLst>
              <a:gd name="connsiteX0" fmla="*/ 0 w 2382558"/>
              <a:gd name="connsiteY0" fmla="*/ 0 h 768229"/>
              <a:gd name="connsiteX1" fmla="*/ 59765 w 2382558"/>
              <a:gd name="connsiteY1" fmla="*/ 0 h 768229"/>
              <a:gd name="connsiteX2" fmla="*/ 2237226 w 2382558"/>
              <a:gd name="connsiteY2" fmla="*/ 0 h 768229"/>
              <a:gd name="connsiteX3" fmla="*/ 2296991 w 2382558"/>
              <a:gd name="connsiteY3" fmla="*/ 0 h 768229"/>
              <a:gd name="connsiteX4" fmla="*/ 2382558 w 2382558"/>
              <a:gd name="connsiteY4" fmla="*/ 768229 h 768229"/>
              <a:gd name="connsiteX5" fmla="*/ 2322793 w 2382558"/>
              <a:gd name="connsiteY5" fmla="*/ 768229 h 768229"/>
              <a:gd name="connsiteX6" fmla="*/ 59765 w 2382558"/>
              <a:gd name="connsiteY6" fmla="*/ 768229 h 768229"/>
              <a:gd name="connsiteX7" fmla="*/ 0 w 2382558"/>
              <a:gd name="connsiteY7" fmla="*/ 768229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2558" h="768229">
                <a:moveTo>
                  <a:pt x="0" y="0"/>
                </a:moveTo>
                <a:lnTo>
                  <a:pt x="59765" y="0"/>
                </a:lnTo>
                <a:lnTo>
                  <a:pt x="2237226" y="0"/>
                </a:lnTo>
                <a:lnTo>
                  <a:pt x="2296991" y="0"/>
                </a:lnTo>
                <a:lnTo>
                  <a:pt x="2382558" y="768229"/>
                </a:lnTo>
                <a:lnTo>
                  <a:pt x="2322793" y="768229"/>
                </a:lnTo>
                <a:lnTo>
                  <a:pt x="59765" y="768229"/>
                </a:lnTo>
                <a:lnTo>
                  <a:pt x="0" y="768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58767" rtlCol="0" anchor="ctr">
            <a:noAutofit/>
          </a:bodyPr>
          <a:lstStyle/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213" b="1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Skanstull</a:t>
            </a:r>
            <a:endParaRPr lang="en-GB" sz="1213" b="1" dirty="0">
              <a:solidFill>
                <a:srgbClr val="000000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indent="0"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213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Distance: &lt;0,5 km</a:t>
            </a:r>
          </a:p>
          <a:p>
            <a:pPr marL="0" lvl="1" indent="0"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213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Rent: 3 200-4 000 </a:t>
            </a:r>
            <a:r>
              <a:rPr lang="en-GB" sz="1213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sek</a:t>
            </a:r>
            <a:r>
              <a:rPr lang="en-GB" sz="1213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/sqm</a:t>
            </a:r>
          </a:p>
        </p:txBody>
      </p:sp>
      <p:sp>
        <p:nvSpPr>
          <p:cNvPr id="38" name="Frihandsfigur: Form 37">
            <a:extLst>
              <a:ext uri="{FF2B5EF4-FFF2-40B4-BE49-F238E27FC236}">
                <a16:creationId xmlns:a16="http://schemas.microsoft.com/office/drawing/2014/main" id="{562B33A9-507C-43A8-BF86-9B4B4D1729B3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3103469" y="3218059"/>
            <a:ext cx="2563035" cy="826421"/>
          </a:xfrm>
          <a:custGeom>
            <a:avLst/>
            <a:gdLst>
              <a:gd name="connsiteX0" fmla="*/ 0 w 2382558"/>
              <a:gd name="connsiteY0" fmla="*/ 0 h 768229"/>
              <a:gd name="connsiteX1" fmla="*/ 59765 w 2382558"/>
              <a:gd name="connsiteY1" fmla="*/ 0 h 768229"/>
              <a:gd name="connsiteX2" fmla="*/ 2237226 w 2382558"/>
              <a:gd name="connsiteY2" fmla="*/ 0 h 768229"/>
              <a:gd name="connsiteX3" fmla="*/ 2296991 w 2382558"/>
              <a:gd name="connsiteY3" fmla="*/ 0 h 768229"/>
              <a:gd name="connsiteX4" fmla="*/ 2382558 w 2382558"/>
              <a:gd name="connsiteY4" fmla="*/ 768229 h 768229"/>
              <a:gd name="connsiteX5" fmla="*/ 2322793 w 2382558"/>
              <a:gd name="connsiteY5" fmla="*/ 768229 h 768229"/>
              <a:gd name="connsiteX6" fmla="*/ 59765 w 2382558"/>
              <a:gd name="connsiteY6" fmla="*/ 768229 h 768229"/>
              <a:gd name="connsiteX7" fmla="*/ 0 w 2382558"/>
              <a:gd name="connsiteY7" fmla="*/ 768229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2558" h="768229">
                <a:moveTo>
                  <a:pt x="0" y="0"/>
                </a:moveTo>
                <a:lnTo>
                  <a:pt x="59765" y="0"/>
                </a:lnTo>
                <a:lnTo>
                  <a:pt x="2237226" y="0"/>
                </a:lnTo>
                <a:lnTo>
                  <a:pt x="2296991" y="0"/>
                </a:lnTo>
                <a:lnTo>
                  <a:pt x="2382558" y="768229"/>
                </a:lnTo>
                <a:lnTo>
                  <a:pt x="2322793" y="768229"/>
                </a:lnTo>
                <a:lnTo>
                  <a:pt x="59765" y="768229"/>
                </a:lnTo>
                <a:lnTo>
                  <a:pt x="0" y="768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58767" rtlCol="0" anchor="ctr">
            <a:noAutofit/>
          </a:bodyPr>
          <a:lstStyle/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213" b="1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Sofia/</a:t>
            </a:r>
            <a:r>
              <a:rPr lang="en-GB" sz="1213" b="1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Östra</a:t>
            </a:r>
            <a:r>
              <a:rPr lang="en-GB" sz="1213" b="1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 </a:t>
            </a:r>
            <a:r>
              <a:rPr lang="en-GB" sz="1213" b="1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Södermalm</a:t>
            </a:r>
            <a:endParaRPr lang="en-GB" sz="1213" b="1" dirty="0">
              <a:solidFill>
                <a:srgbClr val="000000"/>
              </a:solidFill>
              <a:latin typeface="Verdana"/>
              <a:ea typeface="Verdana" panose="020B0604030504040204" pitchFamily="34" charset="0"/>
            </a:endParaRPr>
          </a:p>
          <a:p>
            <a:pPr marL="0" lvl="1" indent="0"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213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Distance: ca 1,5 km</a:t>
            </a:r>
          </a:p>
          <a:p>
            <a:pPr marL="0" lvl="1" indent="0"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213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Rent: 2 500-3 000 </a:t>
            </a:r>
            <a:r>
              <a:rPr lang="en-GB" sz="1213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sek</a:t>
            </a:r>
            <a:r>
              <a:rPr lang="en-GB" sz="1213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/sqm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99BCD60-8418-44B4-9924-A44147B666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/>
          <a:stretch/>
        </p:blipFill>
        <p:spPr>
          <a:xfrm>
            <a:off x="6704891" y="1343142"/>
            <a:ext cx="6447158" cy="4852102"/>
          </a:xfrm>
          <a:prstGeom prst="rect">
            <a:avLst/>
          </a:prstGeom>
        </p:spPr>
      </p:pic>
      <p:sp>
        <p:nvSpPr>
          <p:cNvPr id="20" name="Frihandsfigur: Form 19">
            <a:extLst>
              <a:ext uri="{FF2B5EF4-FFF2-40B4-BE49-F238E27FC236}">
                <a16:creationId xmlns:a16="http://schemas.microsoft.com/office/drawing/2014/main" id="{EC3AAD6F-BF2B-4282-9636-26F5D7675C4C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9217309" y="2059707"/>
            <a:ext cx="2448452" cy="826421"/>
          </a:xfrm>
          <a:custGeom>
            <a:avLst/>
            <a:gdLst>
              <a:gd name="connsiteX0" fmla="*/ 0 w 2220725"/>
              <a:gd name="connsiteY0" fmla="*/ 0 h 749557"/>
              <a:gd name="connsiteX1" fmla="*/ 2137238 w 2220725"/>
              <a:gd name="connsiteY1" fmla="*/ 0 h 749557"/>
              <a:gd name="connsiteX2" fmla="*/ 2220725 w 2220725"/>
              <a:gd name="connsiteY2" fmla="*/ 749557 h 749557"/>
              <a:gd name="connsiteX3" fmla="*/ 2069114 w 2220725"/>
              <a:gd name="connsiteY3" fmla="*/ 749557 h 749557"/>
              <a:gd name="connsiteX4" fmla="*/ 0 w 2220725"/>
              <a:gd name="connsiteY4" fmla="*/ 749557 h 74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0725" h="749557">
                <a:moveTo>
                  <a:pt x="0" y="0"/>
                </a:moveTo>
                <a:lnTo>
                  <a:pt x="2137238" y="0"/>
                </a:lnTo>
                <a:lnTo>
                  <a:pt x="2220725" y="749557"/>
                </a:lnTo>
                <a:lnTo>
                  <a:pt x="2069114" y="749557"/>
                </a:lnTo>
                <a:lnTo>
                  <a:pt x="0" y="7495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58767" rtlCol="0" anchor="ctr">
            <a:noAutofit/>
          </a:bodyPr>
          <a:lstStyle/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213" b="1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Värtan</a:t>
            </a:r>
            <a:endParaRPr lang="en-GB" sz="1213" b="1" dirty="0">
              <a:solidFill>
                <a:srgbClr val="000000"/>
              </a:solidFill>
              <a:latin typeface="Verdana"/>
              <a:ea typeface="Verdana" panose="020B0604030504040204" pitchFamily="34" charset="0"/>
            </a:endParaRPr>
          </a:p>
          <a:p>
            <a:pPr marL="0" lvl="1" indent="0"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213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Distance: ca 0,5 km</a:t>
            </a:r>
          </a:p>
          <a:p>
            <a:pPr marL="0" lvl="1" indent="0"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213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Rent: 2 700-3 000 </a:t>
            </a:r>
            <a:r>
              <a:rPr lang="en-GB" sz="1213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sek</a:t>
            </a:r>
            <a:r>
              <a:rPr lang="en-GB" sz="1213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/sqm</a:t>
            </a:r>
          </a:p>
        </p:txBody>
      </p:sp>
      <p:sp>
        <p:nvSpPr>
          <p:cNvPr id="21" name="Frihandsfigur: Form 20">
            <a:extLst>
              <a:ext uri="{FF2B5EF4-FFF2-40B4-BE49-F238E27FC236}">
                <a16:creationId xmlns:a16="http://schemas.microsoft.com/office/drawing/2014/main" id="{E80EC97C-F30F-4679-AF2B-9009D2194052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10548569" y="4416803"/>
            <a:ext cx="2442023" cy="826422"/>
          </a:xfrm>
          <a:custGeom>
            <a:avLst/>
            <a:gdLst>
              <a:gd name="connsiteX0" fmla="*/ 0 w 2214894"/>
              <a:gd name="connsiteY0" fmla="*/ 0 h 749558"/>
              <a:gd name="connsiteX1" fmla="*/ 2131407 w 2214894"/>
              <a:gd name="connsiteY1" fmla="*/ 0 h 749558"/>
              <a:gd name="connsiteX2" fmla="*/ 2214894 w 2214894"/>
              <a:gd name="connsiteY2" fmla="*/ 749558 h 749558"/>
              <a:gd name="connsiteX3" fmla="*/ 2069115 w 2214894"/>
              <a:gd name="connsiteY3" fmla="*/ 749558 h 749558"/>
              <a:gd name="connsiteX4" fmla="*/ 0 w 2214894"/>
              <a:gd name="connsiteY4" fmla="*/ 749558 h 74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4894" h="749558">
                <a:moveTo>
                  <a:pt x="0" y="0"/>
                </a:moveTo>
                <a:lnTo>
                  <a:pt x="2131407" y="0"/>
                </a:lnTo>
                <a:lnTo>
                  <a:pt x="2214894" y="749558"/>
                </a:lnTo>
                <a:lnTo>
                  <a:pt x="2069115" y="749558"/>
                </a:lnTo>
                <a:lnTo>
                  <a:pt x="0" y="7495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58767" rtlCol="0" anchor="ctr">
            <a:noAutofit/>
          </a:bodyPr>
          <a:lstStyle/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213" b="1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Frihamnen</a:t>
            </a:r>
            <a:endParaRPr lang="en-GB" sz="1213" b="1" dirty="0">
              <a:solidFill>
                <a:srgbClr val="000000"/>
              </a:solidFill>
              <a:latin typeface="Verdana"/>
              <a:ea typeface="Verdana" panose="020B0604030504040204" pitchFamily="34" charset="0"/>
            </a:endParaRPr>
          </a:p>
          <a:p>
            <a:pPr marL="0" lvl="1" indent="0"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213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Distance: ca 1,5 km</a:t>
            </a:r>
          </a:p>
          <a:p>
            <a:pPr marL="0" lvl="1" indent="0"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213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Rent: 1 800-2 300 </a:t>
            </a:r>
            <a:r>
              <a:rPr lang="en-GB" sz="1213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sek</a:t>
            </a:r>
            <a:r>
              <a:rPr lang="en-GB" sz="1213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</a:rPr>
              <a:t>/sqm</a:t>
            </a:r>
          </a:p>
        </p:txBody>
      </p:sp>
    </p:spTree>
    <p:extLst>
      <p:ext uri="{BB962C8B-B14F-4D97-AF65-F5344CB8AC3E}">
        <p14:creationId xmlns:p14="http://schemas.microsoft.com/office/powerpoint/2010/main" val="16501624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482B32-CBD3-4CCA-BBBF-1A3237C50DD9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9329" t="4874" r="245" b="22076"/>
          <a:stretch/>
        </p:blipFill>
        <p:spPr>
          <a:xfrm>
            <a:off x="6615707" y="0"/>
            <a:ext cx="6827243" cy="7623494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1876" y="6008169"/>
            <a:ext cx="1579600" cy="1357785"/>
          </a:xfrm>
          <a:prstGeom prst="rect">
            <a:avLst/>
          </a:prstGeom>
        </p:spPr>
      </p:pic>
      <p:sp>
        <p:nvSpPr>
          <p:cNvPr id="9" name="Platshållare för innehåll 2"/>
          <p:cNvSpPr txBox="1">
            <a:spLocks/>
          </p:cNvSpPr>
          <p:nvPr/>
        </p:nvSpPr>
        <p:spPr>
          <a:xfrm>
            <a:off x="672550" y="1764298"/>
            <a:ext cx="5823339" cy="3838129"/>
          </a:xfrm>
          <a:prstGeom prst="rect">
            <a:avLst/>
          </a:prstGeom>
          <a:noFill/>
        </p:spPr>
        <p:txBody>
          <a:bodyPr anchor="t"/>
          <a:lstStyle>
            <a:lvl1pPr marL="200025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1pPr>
            <a:lvl2pPr marL="466725" indent="-266700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─"/>
              <a:defRPr sz="24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2pPr>
            <a:lvl3pPr marL="676275" indent="-209550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3pPr>
            <a:lvl4pPr marL="876300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4pPr>
            <a:lvl5pPr marL="1076325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5pPr>
            <a:lvl6pPr marL="2151167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42289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3410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4531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042990"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</a:rPr>
              <a:t>One of Sweden’s largest listed real estate company with a clear focus on development and property management</a:t>
            </a:r>
          </a:p>
          <a:p>
            <a:pPr lvl="0" defTabSz="1042990" fontAlgn="auto">
              <a:spcAft>
                <a:spcPts val="0"/>
              </a:spcAft>
              <a:defRPr/>
            </a:pPr>
            <a:endParaRPr lang="en-US" sz="1000" dirty="0">
              <a:latin typeface="+mj-lt"/>
            </a:endParaRPr>
          </a:p>
          <a:p>
            <a:pPr lvl="0" defTabSz="1042990"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</a:rPr>
              <a:t>Full-service environments </a:t>
            </a:r>
            <a:r>
              <a:rPr lang="en-US" sz="2000">
                <a:latin typeface="+mj-lt"/>
              </a:rPr>
              <a:t>with retail, offices, residential, service, </a:t>
            </a:r>
            <a:r>
              <a:rPr lang="en-US" sz="2000" dirty="0">
                <a:latin typeface="+mj-lt"/>
              </a:rPr>
              <a:t>culture and education</a:t>
            </a:r>
          </a:p>
          <a:p>
            <a:pPr lvl="0" defTabSz="1042990" fontAlgn="auto">
              <a:spcAft>
                <a:spcPts val="0"/>
              </a:spcAft>
              <a:defRPr/>
            </a:pPr>
            <a:endParaRPr lang="sv-SE" sz="1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A high quality property portfolio with exposure to growing regions provides an opportunity for good value growth over time</a:t>
            </a:r>
          </a:p>
          <a:p>
            <a:endParaRPr lang="en-GB" sz="1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A stable business and strong financial position with solid key ratios such as low gearing ratio and high interest coverage ratio</a:t>
            </a:r>
            <a:endParaRPr lang="en-US" sz="2000" dirty="0">
              <a:latin typeface="+mj-lt"/>
            </a:endParaRPr>
          </a:p>
        </p:txBody>
      </p:sp>
      <p:sp>
        <p:nvSpPr>
          <p:cNvPr id="13" name="Platshållare för bildnummer 1"/>
          <p:cNvSpPr txBox="1">
            <a:spLocks/>
          </p:cNvSpPr>
          <p:nvPr/>
        </p:nvSpPr>
        <p:spPr>
          <a:xfrm>
            <a:off x="96739" y="7193686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defTabSz="782243" fontAlgn="auto">
              <a:spcBef>
                <a:spcPts val="0"/>
              </a:spcBef>
              <a:spcAft>
                <a:spcPts val="0"/>
              </a:spcAft>
              <a:defRPr/>
            </a:pPr>
            <a:fld id="{A66B2E6A-1E1E-4E38-9E70-143FBA917BAC}" type="slidenum">
              <a:rPr lang="sv-SE" sz="1800" b="1">
                <a:ln w="3175">
                  <a:noFill/>
                </a:ln>
                <a:solidFill>
                  <a:schemeClr val="bg1"/>
                </a:solidFill>
                <a:latin typeface="DINPro-Light" panose="02000504040000020003" pitchFamily="50" charset="0"/>
                <a:cs typeface="+mn-cs"/>
              </a:rPr>
              <a:pPr defTabSz="782243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sv-SE" sz="1800" b="1" dirty="0">
              <a:ln w="3175">
                <a:noFill/>
              </a:ln>
              <a:solidFill>
                <a:schemeClr val="bg1"/>
              </a:solidFill>
              <a:latin typeface="DINPro-Light" panose="02000504040000020003" pitchFamily="50" charset="0"/>
              <a:cs typeface="+mn-cs"/>
            </a:endParaRPr>
          </a:p>
        </p:txBody>
      </p:sp>
      <p:sp>
        <p:nvSpPr>
          <p:cNvPr id="11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3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4E15896E-8918-400A-B5CB-9E829A8B7C6E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7297539" cy="720000"/>
          </a:xfrm>
          <a:prstGeom prst="rect">
            <a:avLst/>
          </a:prstGeom>
          <a:solidFill>
            <a:srgbClr val="6E746F"/>
          </a:solidFill>
        </p:spPr>
        <p:txBody>
          <a:bodyPr lIns="720000" tIns="45708" rIns="91415" bIns="45708"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/>
                <a:cs typeface="Helvetica"/>
              </a:rPr>
              <a:t>OUR OFFER</a:t>
            </a:r>
            <a:endParaRPr lang="sv-SE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33458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165" y="1195005"/>
            <a:ext cx="9000528" cy="6365267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D27BAAE-4446-4EF5-A9D2-3182B64F0B05}"/>
              </a:ext>
            </a:extLst>
          </p:cNvPr>
          <p:cNvSpPr/>
          <p:nvPr/>
        </p:nvSpPr>
        <p:spPr>
          <a:xfrm>
            <a:off x="6651013" y="4900891"/>
            <a:ext cx="610494" cy="175816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E92397A8-FA3E-4A23-9F51-16BEFD66CAC7}"/>
              </a:ext>
            </a:extLst>
          </p:cNvPr>
          <p:cNvSpPr/>
          <p:nvPr/>
        </p:nvSpPr>
        <p:spPr>
          <a:xfrm>
            <a:off x="6937407" y="5131642"/>
            <a:ext cx="452933" cy="175816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A5C602D1-FB38-4F50-8347-BDD4B6A22FA2}"/>
              </a:ext>
            </a:extLst>
          </p:cNvPr>
          <p:cNvSpPr/>
          <p:nvPr/>
        </p:nvSpPr>
        <p:spPr>
          <a:xfrm>
            <a:off x="7024587" y="3420611"/>
            <a:ext cx="452933" cy="175816"/>
          </a:xfrm>
          <a:prstGeom prst="rect">
            <a:avLst/>
          </a:prstGeom>
          <a:solidFill>
            <a:srgbClr val="FF0000">
              <a:alpha val="5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EB574924-20E5-4559-85B4-6321F93AB40F}"/>
              </a:ext>
            </a:extLst>
          </p:cNvPr>
          <p:cNvSpPr/>
          <p:nvPr/>
        </p:nvSpPr>
        <p:spPr>
          <a:xfrm>
            <a:off x="6721476" y="3204598"/>
            <a:ext cx="674671" cy="164784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DAD74319-F711-4F02-BAB9-44BA306147AB}"/>
              </a:ext>
            </a:extLst>
          </p:cNvPr>
          <p:cNvSpPr/>
          <p:nvPr/>
        </p:nvSpPr>
        <p:spPr>
          <a:xfrm>
            <a:off x="8068647" y="3420611"/>
            <a:ext cx="452933" cy="175816"/>
          </a:xfrm>
          <a:prstGeom prst="rect">
            <a:avLst/>
          </a:prstGeom>
          <a:solidFill>
            <a:srgbClr val="FF0000">
              <a:alpha val="5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0E4EDD02-4A3D-45B0-B288-841D15F3771F}"/>
              </a:ext>
            </a:extLst>
          </p:cNvPr>
          <p:cNvSpPr/>
          <p:nvPr/>
        </p:nvSpPr>
        <p:spPr>
          <a:xfrm>
            <a:off x="8230617" y="3167619"/>
            <a:ext cx="452933" cy="175816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EFCCBCD0-CAB8-47BE-8425-0A7459ED549D}"/>
              </a:ext>
            </a:extLst>
          </p:cNvPr>
          <p:cNvSpPr/>
          <p:nvPr/>
        </p:nvSpPr>
        <p:spPr>
          <a:xfrm>
            <a:off x="6217445" y="4792884"/>
            <a:ext cx="504029" cy="164784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noFill/>
          </a:ln>
          <a:scene3d>
            <a:camera prst="orthographicFront">
              <a:rot lat="0" lon="0" rev="26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CCAD0A73-7999-43A9-A6AB-A01019F44CC5}"/>
              </a:ext>
            </a:extLst>
          </p:cNvPr>
          <p:cNvSpPr/>
          <p:nvPr/>
        </p:nvSpPr>
        <p:spPr>
          <a:xfrm>
            <a:off x="5929428" y="4774964"/>
            <a:ext cx="504029" cy="164784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noFill/>
          </a:ln>
          <a:scene3d>
            <a:camera prst="orthographicFront">
              <a:rot lat="0" lon="0" rev="26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A8F43489-48B7-45FA-83D7-A3FF04CE1D99}"/>
              </a:ext>
            </a:extLst>
          </p:cNvPr>
          <p:cNvSpPr/>
          <p:nvPr/>
        </p:nvSpPr>
        <p:spPr>
          <a:xfrm>
            <a:off x="5559017" y="4792884"/>
            <a:ext cx="504029" cy="164784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noFill/>
          </a:ln>
          <a:scene3d>
            <a:camera prst="orthographicFront">
              <a:rot lat="0" lon="0" rev="26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89B5EB81-2995-4444-802E-EF415AEC4467}"/>
              </a:ext>
            </a:extLst>
          </p:cNvPr>
          <p:cNvSpPr/>
          <p:nvPr/>
        </p:nvSpPr>
        <p:spPr>
          <a:xfrm>
            <a:off x="7855581" y="4648877"/>
            <a:ext cx="413984" cy="175816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noFill/>
          </a:ln>
          <a:scene3d>
            <a:camera prst="orthographicFront">
              <a:rot lat="0" lon="0" rev="26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32B2DC3F-1533-438A-B35F-8A14A848428F}"/>
              </a:ext>
            </a:extLst>
          </p:cNvPr>
          <p:cNvSpPr/>
          <p:nvPr/>
        </p:nvSpPr>
        <p:spPr>
          <a:xfrm>
            <a:off x="6267240" y="3926818"/>
            <a:ext cx="366112" cy="172197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noFill/>
          </a:ln>
          <a:scene3d>
            <a:camera prst="orthographicFront">
              <a:rot lat="0" lon="0" rev="26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CD45099C-A535-46DC-A973-E7949A929CF0}"/>
              </a:ext>
            </a:extLst>
          </p:cNvPr>
          <p:cNvSpPr/>
          <p:nvPr/>
        </p:nvSpPr>
        <p:spPr>
          <a:xfrm>
            <a:off x="5713416" y="3314726"/>
            <a:ext cx="504029" cy="188277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noFill/>
          </a:ln>
          <a:scene3d>
            <a:camera prst="orthographicFront">
              <a:rot lat="0" lon="0" rev="26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D6BE0C72-E0AD-4F06-B62F-7A5C89197E5C}"/>
              </a:ext>
            </a:extLst>
          </p:cNvPr>
          <p:cNvSpPr/>
          <p:nvPr/>
        </p:nvSpPr>
        <p:spPr>
          <a:xfrm>
            <a:off x="6037434" y="3532811"/>
            <a:ext cx="504029" cy="175816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noFill/>
          </a:ln>
          <a:scene3d>
            <a:camera prst="orthographicFront">
              <a:rot lat="0" lon="0" rev="26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D41179C2-C601-4E53-8592-BF8E3231A910}"/>
              </a:ext>
            </a:extLst>
          </p:cNvPr>
          <p:cNvSpPr/>
          <p:nvPr/>
        </p:nvSpPr>
        <p:spPr>
          <a:xfrm>
            <a:off x="5763211" y="3536433"/>
            <a:ext cx="504029" cy="164784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noFill/>
          </a:ln>
          <a:scene3d>
            <a:camera prst="orthographicFront">
              <a:rot lat="0" lon="0" rev="26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5A4953CA-90FB-4BAE-966E-476CFECAFF7D}"/>
              </a:ext>
            </a:extLst>
          </p:cNvPr>
          <p:cNvSpPr/>
          <p:nvPr/>
        </p:nvSpPr>
        <p:spPr>
          <a:xfrm>
            <a:off x="6663616" y="5314625"/>
            <a:ext cx="610494" cy="175816"/>
          </a:xfrm>
          <a:prstGeom prst="rect">
            <a:avLst/>
          </a:prstGeom>
          <a:solidFill>
            <a:srgbClr val="FFC000">
              <a:alpha val="2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77F6AC28-BE58-4196-BE7F-29B13C985AE5}"/>
              </a:ext>
            </a:extLst>
          </p:cNvPr>
          <p:cNvSpPr/>
          <p:nvPr/>
        </p:nvSpPr>
        <p:spPr>
          <a:xfrm>
            <a:off x="5259272" y="4762699"/>
            <a:ext cx="504029" cy="164784"/>
          </a:xfrm>
          <a:prstGeom prst="rect">
            <a:avLst/>
          </a:prstGeom>
          <a:solidFill>
            <a:srgbClr val="00B0F0">
              <a:alpha val="25000"/>
            </a:srgbClr>
          </a:solidFill>
          <a:ln w="12700">
            <a:noFill/>
          </a:ln>
          <a:scene3d>
            <a:camera prst="orthographicFront">
              <a:rot lat="0" lon="0" rev="26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7EE2B7F8-5A44-4CE5-B5B7-395932DC8754}"/>
              </a:ext>
            </a:extLst>
          </p:cNvPr>
          <p:cNvSpPr/>
          <p:nvPr/>
        </p:nvSpPr>
        <p:spPr>
          <a:xfrm>
            <a:off x="6685227" y="5826715"/>
            <a:ext cx="610494" cy="175816"/>
          </a:xfrm>
          <a:prstGeom prst="rect">
            <a:avLst/>
          </a:prstGeom>
          <a:solidFill>
            <a:srgbClr val="00B0F0">
              <a:alpha val="2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DC8C5C16-32C5-40F5-AC0E-BA6EF73BE8A5}"/>
              </a:ext>
            </a:extLst>
          </p:cNvPr>
          <p:cNvSpPr/>
          <p:nvPr/>
        </p:nvSpPr>
        <p:spPr>
          <a:xfrm>
            <a:off x="8125557" y="4624402"/>
            <a:ext cx="649567" cy="213307"/>
          </a:xfrm>
          <a:prstGeom prst="rect">
            <a:avLst/>
          </a:prstGeom>
          <a:solidFill>
            <a:srgbClr val="00B0F0">
              <a:alpha val="25000"/>
            </a:srgbClr>
          </a:solidFill>
          <a:ln w="12700">
            <a:noFill/>
          </a:ln>
          <a:scene3d>
            <a:camera prst="orthographicFront">
              <a:rot lat="0" lon="0" rev="26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7800819A-A0BD-4212-94BB-537022149302}"/>
              </a:ext>
            </a:extLst>
          </p:cNvPr>
          <p:cNvSpPr/>
          <p:nvPr/>
        </p:nvSpPr>
        <p:spPr>
          <a:xfrm>
            <a:off x="8557582" y="4736108"/>
            <a:ext cx="413984" cy="164783"/>
          </a:xfrm>
          <a:prstGeom prst="rect">
            <a:avLst/>
          </a:prstGeom>
          <a:solidFill>
            <a:srgbClr val="00B0F0">
              <a:alpha val="25000"/>
            </a:srgbClr>
          </a:solidFill>
          <a:ln w="12700">
            <a:noFill/>
          </a:ln>
          <a:scene3d>
            <a:camera prst="orthographicFront">
              <a:rot lat="0" lon="0" rev="26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BDC626BA-FF14-40AE-AEC0-7055CF0D94DA}"/>
              </a:ext>
            </a:extLst>
          </p:cNvPr>
          <p:cNvSpPr/>
          <p:nvPr/>
        </p:nvSpPr>
        <p:spPr>
          <a:xfrm>
            <a:off x="6356806" y="2928785"/>
            <a:ext cx="504029" cy="164784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noFill/>
          </a:ln>
          <a:scene3d>
            <a:camera prst="orthographicFront">
              <a:rot lat="0" lon="0" rev="26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CBD6DA19-2F46-40A4-A746-6AD7B601B766}"/>
              </a:ext>
            </a:extLst>
          </p:cNvPr>
          <p:cNvSpPr/>
          <p:nvPr/>
        </p:nvSpPr>
        <p:spPr>
          <a:xfrm>
            <a:off x="4753850" y="3883866"/>
            <a:ext cx="504029" cy="164784"/>
          </a:xfrm>
          <a:prstGeom prst="rect">
            <a:avLst/>
          </a:prstGeom>
          <a:solidFill>
            <a:srgbClr val="FFC000">
              <a:alpha val="25000"/>
            </a:srgbClr>
          </a:solidFill>
          <a:ln w="12700">
            <a:noFill/>
          </a:ln>
          <a:scene3d>
            <a:camera prst="orthographicFront">
              <a:rot lat="0" lon="0" rev="26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ABE666BE-C22E-44AC-B363-372C6D352DD5}"/>
              </a:ext>
            </a:extLst>
          </p:cNvPr>
          <p:cNvSpPr/>
          <p:nvPr/>
        </p:nvSpPr>
        <p:spPr>
          <a:xfrm>
            <a:off x="5093645" y="5304810"/>
            <a:ext cx="610494" cy="175816"/>
          </a:xfrm>
          <a:prstGeom prst="rect">
            <a:avLst/>
          </a:prstGeom>
          <a:solidFill>
            <a:srgbClr val="FFC000">
              <a:alpha val="2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AA311A78-7C81-4A18-BE8B-8B1EC84407E7}"/>
              </a:ext>
            </a:extLst>
          </p:cNvPr>
          <p:cNvSpPr/>
          <p:nvPr/>
        </p:nvSpPr>
        <p:spPr>
          <a:xfrm>
            <a:off x="9313627" y="4379971"/>
            <a:ext cx="612036" cy="244431"/>
          </a:xfrm>
          <a:prstGeom prst="rect">
            <a:avLst/>
          </a:prstGeom>
          <a:solidFill>
            <a:srgbClr val="FFC000">
              <a:alpha val="2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5CE1714D-17A9-48EC-BBC3-EE18AFBC03BB}"/>
              </a:ext>
            </a:extLst>
          </p:cNvPr>
          <p:cNvSpPr/>
          <p:nvPr/>
        </p:nvSpPr>
        <p:spPr>
          <a:xfrm>
            <a:off x="5795830" y="2232039"/>
            <a:ext cx="610494" cy="175816"/>
          </a:xfrm>
          <a:prstGeom prst="rect">
            <a:avLst/>
          </a:prstGeom>
          <a:solidFill>
            <a:srgbClr val="00B0F0">
              <a:alpha val="2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FE0D4E3D-E77F-45B8-BCE7-147794265A6D}"/>
              </a:ext>
            </a:extLst>
          </p:cNvPr>
          <p:cNvSpPr/>
          <p:nvPr/>
        </p:nvSpPr>
        <p:spPr>
          <a:xfrm>
            <a:off x="4021316" y="2875098"/>
            <a:ext cx="864050" cy="164785"/>
          </a:xfrm>
          <a:prstGeom prst="rect">
            <a:avLst/>
          </a:prstGeom>
          <a:solidFill>
            <a:srgbClr val="FFC000">
              <a:alpha val="2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39FA2B4F-4D6B-4B32-8F08-30DB01C1C4D9}"/>
              </a:ext>
            </a:extLst>
          </p:cNvPr>
          <p:cNvSpPr/>
          <p:nvPr/>
        </p:nvSpPr>
        <p:spPr>
          <a:xfrm>
            <a:off x="6925102" y="2259918"/>
            <a:ext cx="610494" cy="175816"/>
          </a:xfrm>
          <a:prstGeom prst="rect">
            <a:avLst/>
          </a:prstGeom>
          <a:solidFill>
            <a:srgbClr val="FFC000">
              <a:alpha val="2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B7046BE5-2040-4660-BDF1-BD2266CA6396}"/>
              </a:ext>
            </a:extLst>
          </p:cNvPr>
          <p:cNvSpPr/>
          <p:nvPr/>
        </p:nvSpPr>
        <p:spPr>
          <a:xfrm>
            <a:off x="3805224" y="1574155"/>
            <a:ext cx="504029" cy="164784"/>
          </a:xfrm>
          <a:prstGeom prst="rect">
            <a:avLst/>
          </a:prstGeom>
          <a:solidFill>
            <a:srgbClr val="FFC000">
              <a:alpha val="25000"/>
            </a:srgbClr>
          </a:solidFill>
          <a:ln w="12700">
            <a:noFill/>
          </a:ln>
          <a:scene3d>
            <a:camera prst="orthographicFront">
              <a:rot lat="0" lon="0" rev="26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A9B02C78-997E-46FF-A6D2-62F2BDDDA3FC}"/>
              </a:ext>
            </a:extLst>
          </p:cNvPr>
          <p:cNvSpPr/>
          <p:nvPr/>
        </p:nvSpPr>
        <p:spPr>
          <a:xfrm>
            <a:off x="7230348" y="6875052"/>
            <a:ext cx="610494" cy="175816"/>
          </a:xfrm>
          <a:prstGeom prst="rect">
            <a:avLst/>
          </a:prstGeom>
          <a:solidFill>
            <a:srgbClr val="FFC000">
              <a:alpha val="2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078894EA-214C-40F6-B5FD-B67D60AE187A}"/>
              </a:ext>
            </a:extLst>
          </p:cNvPr>
          <p:cNvSpPr/>
          <p:nvPr/>
        </p:nvSpPr>
        <p:spPr>
          <a:xfrm>
            <a:off x="4580120" y="1988685"/>
            <a:ext cx="610494" cy="175816"/>
          </a:xfrm>
          <a:prstGeom prst="rect">
            <a:avLst/>
          </a:prstGeom>
          <a:solidFill>
            <a:srgbClr val="FFC000">
              <a:alpha val="2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72E79EEF-78F5-4077-9BB5-C3CBA3BD57B8}"/>
              </a:ext>
            </a:extLst>
          </p:cNvPr>
          <p:cNvSpPr/>
          <p:nvPr/>
        </p:nvSpPr>
        <p:spPr>
          <a:xfrm>
            <a:off x="5161256" y="2848367"/>
            <a:ext cx="610494" cy="175816"/>
          </a:xfrm>
          <a:prstGeom prst="rect">
            <a:avLst/>
          </a:prstGeom>
          <a:solidFill>
            <a:srgbClr val="FFC000">
              <a:alpha val="2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3F59A488-E2FB-4116-AC1E-DB999EFF5400}"/>
              </a:ext>
            </a:extLst>
          </p:cNvPr>
          <p:cNvSpPr/>
          <p:nvPr/>
        </p:nvSpPr>
        <p:spPr>
          <a:xfrm>
            <a:off x="4370752" y="3024233"/>
            <a:ext cx="610494" cy="175816"/>
          </a:xfrm>
          <a:prstGeom prst="rect">
            <a:avLst/>
          </a:prstGeom>
          <a:solidFill>
            <a:srgbClr val="FFC000">
              <a:alpha val="2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B11744A4-87D5-4345-887C-CC7B19AD815E}"/>
              </a:ext>
            </a:extLst>
          </p:cNvPr>
          <p:cNvSpPr/>
          <p:nvPr/>
        </p:nvSpPr>
        <p:spPr>
          <a:xfrm>
            <a:off x="5190614" y="3120381"/>
            <a:ext cx="610494" cy="175816"/>
          </a:xfrm>
          <a:prstGeom prst="rect">
            <a:avLst/>
          </a:prstGeom>
          <a:solidFill>
            <a:srgbClr val="FFC000">
              <a:alpha val="2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5706C446-F59A-47A1-96C2-83494640F516}"/>
              </a:ext>
            </a:extLst>
          </p:cNvPr>
          <p:cNvSpPr/>
          <p:nvPr/>
        </p:nvSpPr>
        <p:spPr>
          <a:xfrm>
            <a:off x="6096427" y="2638123"/>
            <a:ext cx="504029" cy="164784"/>
          </a:xfrm>
          <a:prstGeom prst="rect">
            <a:avLst/>
          </a:prstGeom>
          <a:solidFill>
            <a:srgbClr val="FFC000">
              <a:alpha val="25000"/>
            </a:srgbClr>
          </a:solidFill>
          <a:ln w="12700">
            <a:noFill/>
          </a:ln>
          <a:scene3d>
            <a:camera prst="orthographicFront">
              <a:rot lat="0" lon="0" rev="26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878B0375-739C-423F-87A6-6D2B9121A1D1}"/>
              </a:ext>
            </a:extLst>
          </p:cNvPr>
          <p:cNvSpPr/>
          <p:nvPr/>
        </p:nvSpPr>
        <p:spPr>
          <a:xfrm>
            <a:off x="6457625" y="3987790"/>
            <a:ext cx="504029" cy="177953"/>
          </a:xfrm>
          <a:prstGeom prst="rect">
            <a:avLst/>
          </a:prstGeom>
          <a:solidFill>
            <a:srgbClr val="FF0000">
              <a:alpha val="50000"/>
            </a:srgbClr>
          </a:solidFill>
          <a:ln w="12700">
            <a:noFill/>
          </a:ln>
          <a:scene3d>
            <a:camera prst="orthographicFront">
              <a:rot lat="0" lon="0" rev="26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9" name="textruta 58">
            <a:extLst>
              <a:ext uri="{FF2B5EF4-FFF2-40B4-BE49-F238E27FC236}">
                <a16:creationId xmlns:a16="http://schemas.microsoft.com/office/drawing/2014/main" id="{A400E750-4B1F-48AF-9D81-A08D89CCFFCB}"/>
              </a:ext>
            </a:extLst>
          </p:cNvPr>
          <p:cNvSpPr txBox="1"/>
          <p:nvPr/>
        </p:nvSpPr>
        <p:spPr>
          <a:xfrm>
            <a:off x="10825716" y="3369382"/>
            <a:ext cx="1766830" cy="253916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sv-SE" sz="1050" dirty="0">
                <a:solidFill>
                  <a:srgbClr val="000000"/>
                </a:solidFill>
                <a:latin typeface="Verdana"/>
                <a:cs typeface="+mn-cs"/>
              </a:rPr>
              <a:t>3 500 – 5 000 sek/</a:t>
            </a:r>
            <a:r>
              <a:rPr lang="sv-SE" sz="1050" dirty="0" err="1">
                <a:solidFill>
                  <a:srgbClr val="000000"/>
                </a:solidFill>
                <a:latin typeface="Verdana"/>
                <a:cs typeface="+mn-cs"/>
              </a:rPr>
              <a:t>sqm</a:t>
            </a:r>
            <a:endParaRPr lang="sv-SE" sz="105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60" name="textruta 59">
            <a:extLst>
              <a:ext uri="{FF2B5EF4-FFF2-40B4-BE49-F238E27FC236}">
                <a16:creationId xmlns:a16="http://schemas.microsoft.com/office/drawing/2014/main" id="{9F1B6E6F-2C91-41FD-85CB-ED6FC649A48A}"/>
              </a:ext>
            </a:extLst>
          </p:cNvPr>
          <p:cNvSpPr txBox="1"/>
          <p:nvPr/>
        </p:nvSpPr>
        <p:spPr>
          <a:xfrm>
            <a:off x="10835485" y="3682955"/>
            <a:ext cx="1766830" cy="253916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sv-SE" sz="1050" dirty="0">
                <a:solidFill>
                  <a:srgbClr val="000000"/>
                </a:solidFill>
                <a:latin typeface="Verdana"/>
                <a:cs typeface="+mn-cs"/>
              </a:rPr>
              <a:t>2 800 – 4 000 sek/</a:t>
            </a:r>
            <a:r>
              <a:rPr lang="sv-SE" sz="1050" dirty="0" err="1">
                <a:solidFill>
                  <a:srgbClr val="000000"/>
                </a:solidFill>
                <a:latin typeface="Verdana"/>
                <a:cs typeface="+mn-cs"/>
              </a:rPr>
              <a:t>sqm</a:t>
            </a:r>
            <a:endParaRPr lang="sv-SE" sz="105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61" name="textruta 60">
            <a:extLst>
              <a:ext uri="{FF2B5EF4-FFF2-40B4-BE49-F238E27FC236}">
                <a16:creationId xmlns:a16="http://schemas.microsoft.com/office/drawing/2014/main" id="{9B627D0C-EDDB-43A6-97A3-D792933400D2}"/>
              </a:ext>
            </a:extLst>
          </p:cNvPr>
          <p:cNvSpPr txBox="1"/>
          <p:nvPr/>
        </p:nvSpPr>
        <p:spPr>
          <a:xfrm>
            <a:off x="10835485" y="3991213"/>
            <a:ext cx="1766830" cy="253916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sv-SE" sz="1050" dirty="0">
                <a:solidFill>
                  <a:srgbClr val="000000"/>
                </a:solidFill>
                <a:latin typeface="Verdana"/>
                <a:cs typeface="+mn-cs"/>
              </a:rPr>
              <a:t>2 500 – 3 200 sek/</a:t>
            </a:r>
            <a:r>
              <a:rPr lang="sv-SE" sz="1050" dirty="0" err="1">
                <a:solidFill>
                  <a:srgbClr val="000000"/>
                </a:solidFill>
                <a:latin typeface="Verdana"/>
                <a:cs typeface="+mn-cs"/>
              </a:rPr>
              <a:t>sqm</a:t>
            </a:r>
            <a:endParaRPr lang="sv-SE" sz="105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62" name="textruta 61">
            <a:extLst>
              <a:ext uri="{FF2B5EF4-FFF2-40B4-BE49-F238E27FC236}">
                <a16:creationId xmlns:a16="http://schemas.microsoft.com/office/drawing/2014/main" id="{F08EA6D2-E11B-4D7A-896B-FBE3C432FD19}"/>
              </a:ext>
            </a:extLst>
          </p:cNvPr>
          <p:cNvSpPr txBox="1"/>
          <p:nvPr/>
        </p:nvSpPr>
        <p:spPr>
          <a:xfrm>
            <a:off x="10825715" y="4299471"/>
            <a:ext cx="1766830" cy="253916"/>
          </a:xfrm>
          <a:prstGeom prst="rect">
            <a:avLst/>
          </a:prstGeom>
          <a:solidFill>
            <a:srgbClr val="FFC000">
              <a:alpha val="25000"/>
            </a:srgbClr>
          </a:solidFill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sv-SE" sz="1050" dirty="0">
                <a:solidFill>
                  <a:srgbClr val="000000"/>
                </a:solidFill>
                <a:latin typeface="Verdana"/>
                <a:cs typeface="+mn-cs"/>
              </a:rPr>
              <a:t>1 500 – 2 500 sek/</a:t>
            </a:r>
            <a:r>
              <a:rPr lang="sv-SE" sz="1050" dirty="0" err="1">
                <a:solidFill>
                  <a:srgbClr val="000000"/>
                </a:solidFill>
                <a:latin typeface="Verdana"/>
                <a:cs typeface="+mn-cs"/>
              </a:rPr>
              <a:t>sqm</a:t>
            </a:r>
            <a:endParaRPr lang="sv-SE" sz="105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63" name="Rektangel 62">
            <a:extLst>
              <a:ext uri="{FF2B5EF4-FFF2-40B4-BE49-F238E27FC236}">
                <a16:creationId xmlns:a16="http://schemas.microsoft.com/office/drawing/2014/main" id="{C0BF6B38-2526-40BB-A7FA-258BD3E18955}"/>
              </a:ext>
            </a:extLst>
          </p:cNvPr>
          <p:cNvSpPr/>
          <p:nvPr/>
        </p:nvSpPr>
        <p:spPr>
          <a:xfrm>
            <a:off x="3962452" y="3946354"/>
            <a:ext cx="504029" cy="164784"/>
          </a:xfrm>
          <a:prstGeom prst="rect">
            <a:avLst/>
          </a:prstGeom>
          <a:solidFill>
            <a:srgbClr val="FFC000">
              <a:alpha val="25000"/>
            </a:srgbClr>
          </a:solidFill>
          <a:ln w="12700">
            <a:noFill/>
          </a:ln>
          <a:scene3d>
            <a:camera prst="orthographicFront">
              <a:rot lat="0" lon="0" rev="26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DBB44EB9-DF7F-4D9C-9A28-27F041BADBB2}"/>
              </a:ext>
            </a:extLst>
          </p:cNvPr>
          <p:cNvSpPr/>
          <p:nvPr/>
        </p:nvSpPr>
        <p:spPr>
          <a:xfrm>
            <a:off x="7446223" y="4637190"/>
            <a:ext cx="452933" cy="175816"/>
          </a:xfrm>
          <a:prstGeom prst="rect">
            <a:avLst/>
          </a:prstGeom>
          <a:solidFill>
            <a:srgbClr val="FF0000">
              <a:alpha val="5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A5B9DD95-DF52-4814-81B0-F81755BBA4DE}"/>
              </a:ext>
            </a:extLst>
          </p:cNvPr>
          <p:cNvSpPr/>
          <p:nvPr/>
        </p:nvSpPr>
        <p:spPr>
          <a:xfrm>
            <a:off x="7446223" y="4429401"/>
            <a:ext cx="452933" cy="175816"/>
          </a:xfrm>
          <a:prstGeom prst="rect">
            <a:avLst/>
          </a:prstGeom>
          <a:solidFill>
            <a:srgbClr val="FF0000">
              <a:alpha val="5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sv-SE" sz="1799">
              <a:solidFill>
                <a:srgbClr val="FFFFFF"/>
              </a:solidFill>
              <a:latin typeface="Verdana"/>
            </a:endParaRPr>
          </a:p>
        </p:txBody>
      </p:sp>
      <p:grpSp>
        <p:nvGrpSpPr>
          <p:cNvPr id="64" name="Grupp 63">
            <a:extLst>
              <a:ext uri="{FF2B5EF4-FFF2-40B4-BE49-F238E27FC236}">
                <a16:creationId xmlns:a16="http://schemas.microsoft.com/office/drawing/2014/main" id="{4AB16F9E-4E7F-4A95-887A-C9589CBA3727}"/>
              </a:ext>
            </a:extLst>
          </p:cNvPr>
          <p:cNvGrpSpPr/>
          <p:nvPr/>
        </p:nvGrpSpPr>
        <p:grpSpPr>
          <a:xfrm>
            <a:off x="6325451" y="2736569"/>
            <a:ext cx="323939" cy="323939"/>
            <a:chOff x="10428003" y="2880531"/>
            <a:chExt cx="720000" cy="720000"/>
          </a:xfrm>
          <a:effectLst>
            <a:outerShdw blurRad="50800" dist="38100" dir="2700000" algn="tl" rotWithShape="0">
              <a:prstClr val="black">
                <a:alpha val="64000"/>
              </a:prstClr>
            </a:outerShdw>
          </a:effectLst>
        </p:grpSpPr>
        <p:sp>
          <p:nvSpPr>
            <p:cNvPr id="67" name="Ellips 66">
              <a:extLst>
                <a:ext uri="{FF2B5EF4-FFF2-40B4-BE49-F238E27FC236}">
                  <a16:creationId xmlns:a16="http://schemas.microsoft.com/office/drawing/2014/main" id="{8E983F28-7E62-4944-8E19-DC1E5FFA0C04}"/>
                </a:ext>
              </a:extLst>
            </p:cNvPr>
            <p:cNvSpPr/>
            <p:nvPr/>
          </p:nvSpPr>
          <p:spPr>
            <a:xfrm>
              <a:off x="10428003" y="2880531"/>
              <a:ext cx="720000" cy="720000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 fontAlgn="auto">
                <a:spcBef>
                  <a:spcPts val="0"/>
                </a:spcBef>
                <a:spcAft>
                  <a:spcPts val="0"/>
                </a:spcAft>
              </a:pPr>
              <a:endParaRPr lang="sv-SE" sz="1799" dirty="0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68" name="Bildobjekt 67">
              <a:extLst>
                <a:ext uri="{FF2B5EF4-FFF2-40B4-BE49-F238E27FC236}">
                  <a16:creationId xmlns:a16="http://schemas.microsoft.com/office/drawing/2014/main" id="{91A94632-D14D-4B25-B1D2-5D716E2DB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83" t="-13345" r="-1196" b="13345"/>
            <a:stretch/>
          </p:blipFill>
          <p:spPr>
            <a:xfrm>
              <a:off x="10429887" y="2963862"/>
              <a:ext cx="648071" cy="47410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9" name="Grupp 68">
            <a:extLst>
              <a:ext uri="{FF2B5EF4-FFF2-40B4-BE49-F238E27FC236}">
                <a16:creationId xmlns:a16="http://schemas.microsoft.com/office/drawing/2014/main" id="{5957E42D-5737-4747-BDCC-ADDE77CD06B8}"/>
              </a:ext>
            </a:extLst>
          </p:cNvPr>
          <p:cNvGrpSpPr/>
          <p:nvPr/>
        </p:nvGrpSpPr>
        <p:grpSpPr>
          <a:xfrm>
            <a:off x="3481286" y="1494577"/>
            <a:ext cx="323939" cy="323939"/>
            <a:chOff x="10428003" y="2880531"/>
            <a:chExt cx="720000" cy="720000"/>
          </a:xfrm>
          <a:effectLst>
            <a:outerShdw blurRad="50800" dist="38100" dir="2700000" algn="tl" rotWithShape="0">
              <a:prstClr val="black">
                <a:alpha val="64000"/>
              </a:prstClr>
            </a:outerShdw>
          </a:effectLst>
        </p:grpSpPr>
        <p:sp>
          <p:nvSpPr>
            <p:cNvPr id="70" name="Ellips 69">
              <a:extLst>
                <a:ext uri="{FF2B5EF4-FFF2-40B4-BE49-F238E27FC236}">
                  <a16:creationId xmlns:a16="http://schemas.microsoft.com/office/drawing/2014/main" id="{E63F814B-49F5-4882-8B50-D5E3788C62D5}"/>
                </a:ext>
              </a:extLst>
            </p:cNvPr>
            <p:cNvSpPr/>
            <p:nvPr/>
          </p:nvSpPr>
          <p:spPr>
            <a:xfrm>
              <a:off x="10428003" y="2880531"/>
              <a:ext cx="720000" cy="720000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 fontAlgn="auto">
                <a:spcBef>
                  <a:spcPts val="0"/>
                </a:spcBef>
                <a:spcAft>
                  <a:spcPts val="0"/>
                </a:spcAft>
              </a:pPr>
              <a:endParaRPr lang="sv-SE" sz="1799" dirty="0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71" name="Bildobjekt 70">
              <a:extLst>
                <a:ext uri="{FF2B5EF4-FFF2-40B4-BE49-F238E27FC236}">
                  <a16:creationId xmlns:a16="http://schemas.microsoft.com/office/drawing/2014/main" id="{B511B632-8651-4AB1-811A-51860AC07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83" t="-13345" r="-1196" b="13345"/>
            <a:stretch/>
          </p:blipFill>
          <p:spPr>
            <a:xfrm>
              <a:off x="10429887" y="2963862"/>
              <a:ext cx="648071" cy="47410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upp 71">
            <a:extLst>
              <a:ext uri="{FF2B5EF4-FFF2-40B4-BE49-F238E27FC236}">
                <a16:creationId xmlns:a16="http://schemas.microsoft.com/office/drawing/2014/main" id="{3AEBA832-B6F8-49F4-A354-631272CEA346}"/>
              </a:ext>
            </a:extLst>
          </p:cNvPr>
          <p:cNvGrpSpPr/>
          <p:nvPr/>
        </p:nvGrpSpPr>
        <p:grpSpPr>
          <a:xfrm>
            <a:off x="8521580" y="5004702"/>
            <a:ext cx="323939" cy="323939"/>
            <a:chOff x="10428003" y="2880531"/>
            <a:chExt cx="720000" cy="720000"/>
          </a:xfrm>
          <a:effectLst>
            <a:outerShdw blurRad="50800" dist="38100" dir="2700000" algn="tl" rotWithShape="0">
              <a:prstClr val="black">
                <a:alpha val="64000"/>
              </a:prstClr>
            </a:outerShdw>
          </a:effectLst>
        </p:grpSpPr>
        <p:sp>
          <p:nvSpPr>
            <p:cNvPr id="73" name="Ellips 72">
              <a:extLst>
                <a:ext uri="{FF2B5EF4-FFF2-40B4-BE49-F238E27FC236}">
                  <a16:creationId xmlns:a16="http://schemas.microsoft.com/office/drawing/2014/main" id="{6B01BF72-B4D4-40D3-91F6-5B6F448E1ECE}"/>
                </a:ext>
              </a:extLst>
            </p:cNvPr>
            <p:cNvSpPr/>
            <p:nvPr/>
          </p:nvSpPr>
          <p:spPr>
            <a:xfrm>
              <a:off x="10428003" y="2880531"/>
              <a:ext cx="720000" cy="720000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 fontAlgn="auto">
                <a:spcBef>
                  <a:spcPts val="0"/>
                </a:spcBef>
                <a:spcAft>
                  <a:spcPts val="0"/>
                </a:spcAft>
              </a:pPr>
              <a:endParaRPr lang="sv-SE" sz="1799" dirty="0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74" name="Bildobjekt 73">
              <a:extLst>
                <a:ext uri="{FF2B5EF4-FFF2-40B4-BE49-F238E27FC236}">
                  <a16:creationId xmlns:a16="http://schemas.microsoft.com/office/drawing/2014/main" id="{8E82EACB-323E-46AA-9EB1-67AC0363D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83" t="-13345" r="-1196" b="13345"/>
            <a:stretch/>
          </p:blipFill>
          <p:spPr>
            <a:xfrm>
              <a:off x="10429887" y="2963862"/>
              <a:ext cx="648071" cy="47410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5" name="Grupp 74">
            <a:extLst>
              <a:ext uri="{FF2B5EF4-FFF2-40B4-BE49-F238E27FC236}">
                <a16:creationId xmlns:a16="http://schemas.microsoft.com/office/drawing/2014/main" id="{F093FB13-EDCA-4E1C-AAAB-90AFEAE360ED}"/>
              </a:ext>
            </a:extLst>
          </p:cNvPr>
          <p:cNvGrpSpPr/>
          <p:nvPr/>
        </p:nvGrpSpPr>
        <p:grpSpPr>
          <a:xfrm>
            <a:off x="6487421" y="5652740"/>
            <a:ext cx="323939" cy="323939"/>
            <a:chOff x="10428003" y="2880531"/>
            <a:chExt cx="720000" cy="720000"/>
          </a:xfrm>
          <a:effectLst>
            <a:outerShdw blurRad="50800" dist="38100" dir="2700000" algn="tl" rotWithShape="0">
              <a:prstClr val="black">
                <a:alpha val="64000"/>
              </a:prstClr>
            </a:outerShdw>
          </a:effectLst>
        </p:grpSpPr>
        <p:sp>
          <p:nvSpPr>
            <p:cNvPr id="76" name="Ellips 75">
              <a:extLst>
                <a:ext uri="{FF2B5EF4-FFF2-40B4-BE49-F238E27FC236}">
                  <a16:creationId xmlns:a16="http://schemas.microsoft.com/office/drawing/2014/main" id="{A75509D1-D154-46D2-912B-05D654B9D553}"/>
                </a:ext>
              </a:extLst>
            </p:cNvPr>
            <p:cNvSpPr/>
            <p:nvPr/>
          </p:nvSpPr>
          <p:spPr>
            <a:xfrm>
              <a:off x="10428003" y="2880531"/>
              <a:ext cx="720000" cy="720000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 fontAlgn="auto">
                <a:spcBef>
                  <a:spcPts val="0"/>
                </a:spcBef>
                <a:spcAft>
                  <a:spcPts val="0"/>
                </a:spcAft>
              </a:pPr>
              <a:endParaRPr lang="sv-SE" sz="1799" dirty="0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77" name="Bildobjekt 76">
              <a:extLst>
                <a:ext uri="{FF2B5EF4-FFF2-40B4-BE49-F238E27FC236}">
                  <a16:creationId xmlns:a16="http://schemas.microsoft.com/office/drawing/2014/main" id="{2E022C29-B630-4D5C-88FA-45E67AE30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83" t="-13345" r="-1196" b="13345"/>
            <a:stretch/>
          </p:blipFill>
          <p:spPr>
            <a:xfrm>
              <a:off x="10429887" y="2963862"/>
              <a:ext cx="648071" cy="47410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8" name="Rubrik 2">
            <a:extLst>
              <a:ext uri="{FF2B5EF4-FFF2-40B4-BE49-F238E27FC236}">
                <a16:creationId xmlns:a16="http://schemas.microsoft.com/office/drawing/2014/main" id="{749B0295-3612-4A3A-A35C-175100C4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866" y="730677"/>
            <a:ext cx="11908988" cy="407206"/>
          </a:xfrm>
        </p:spPr>
        <p:txBody>
          <a:bodyPr/>
          <a:lstStyle/>
          <a:p>
            <a:r>
              <a:rPr lang="en-GB" dirty="0"/>
              <a:t>Properties at future subway stations</a:t>
            </a:r>
          </a:p>
        </p:txBody>
      </p:sp>
      <p:sp>
        <p:nvSpPr>
          <p:cNvPr id="79" name="textruta 78">
            <a:extLst>
              <a:ext uri="{FF2B5EF4-FFF2-40B4-BE49-F238E27FC236}">
                <a16:creationId xmlns:a16="http://schemas.microsoft.com/office/drawing/2014/main" id="{4F450959-58BF-449D-BA99-4C3436B2909E}"/>
              </a:ext>
            </a:extLst>
          </p:cNvPr>
          <p:cNvSpPr txBox="1"/>
          <p:nvPr/>
        </p:nvSpPr>
        <p:spPr bwMode="gray">
          <a:xfrm>
            <a:off x="8521581" y="1421439"/>
            <a:ext cx="2039114" cy="3978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008126" fontAlgn="auto">
              <a:spcBef>
                <a:spcPts val="662"/>
              </a:spcBef>
              <a:spcAft>
                <a:spcPts val="0"/>
              </a:spcAft>
              <a:buClr>
                <a:srgbClr val="6E746F"/>
              </a:buClr>
            </a:pPr>
            <a:endParaRPr lang="sv-SE" sz="1985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1412ECC-876F-4DC8-A55F-19B65C913E17}"/>
              </a:ext>
            </a:extLst>
          </p:cNvPr>
          <p:cNvSpPr txBox="1"/>
          <p:nvPr/>
        </p:nvSpPr>
        <p:spPr bwMode="gray">
          <a:xfrm>
            <a:off x="739676" y="7050869"/>
            <a:ext cx="2747868" cy="270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662"/>
              </a:spcBef>
              <a:spcAft>
                <a:spcPts val="0"/>
              </a:spcAft>
              <a:buClr>
                <a:srgbClr val="6E746F"/>
              </a:buClr>
            </a:pPr>
            <a:r>
              <a:rPr lang="sv-SE" sz="1158" dirty="0">
                <a:solidFill>
                  <a:srgbClr val="000000"/>
                </a:solidFill>
                <a:latin typeface="Verdana"/>
                <a:cs typeface="+mn-cs"/>
              </a:rPr>
              <a:t>Source: Forum Fastighetsekonomi</a:t>
            </a:r>
          </a:p>
        </p:txBody>
      </p:sp>
    </p:spTree>
    <p:extLst>
      <p:ext uri="{BB962C8B-B14F-4D97-AF65-F5344CB8AC3E}">
        <p14:creationId xmlns:p14="http://schemas.microsoft.com/office/powerpoint/2010/main" val="1372919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4">
            <a:extLst>
              <a:ext uri="{FF2B5EF4-FFF2-40B4-BE49-F238E27FC236}">
                <a16:creationId xmlns:a16="http://schemas.microsoft.com/office/drawing/2014/main" id="{D68AB3F7-8C70-49A5-AD23-EBA2A882971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3" b="8733"/>
          <a:stretch>
            <a:fillRect/>
          </a:stretch>
        </p:blipFill>
        <p:spPr>
          <a:xfrm>
            <a:off x="354" y="-1"/>
            <a:ext cx="13442254" cy="7561263"/>
          </a:xfrm>
          <a:prstGeom prst="rect">
            <a:avLst/>
          </a:prstGeom>
        </p:spPr>
      </p:pic>
      <p:sp>
        <p:nvSpPr>
          <p:cNvPr id="11" name="Rubrik 10">
            <a:extLst>
              <a:ext uri="{FF2B5EF4-FFF2-40B4-BE49-F238E27FC236}">
                <a16:creationId xmlns:a16="http://schemas.microsoft.com/office/drawing/2014/main" id="{89159703-E2D6-429E-937C-3D9BC9F3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81" y="738408"/>
            <a:ext cx="11908988" cy="814411"/>
          </a:xfrm>
        </p:spPr>
        <p:txBody>
          <a:bodyPr/>
          <a:lstStyle/>
          <a:p>
            <a:r>
              <a:rPr lang="sv-SE" dirty="0"/>
              <a:t>SICKLA</a:t>
            </a:r>
            <a:br>
              <a:rPr lang="sv-SE" dirty="0"/>
            </a:br>
            <a:r>
              <a:rPr lang="sv-SE" dirty="0"/>
              <a:t> </a:t>
            </a:r>
          </a:p>
        </p:txBody>
      </p:sp>
      <p:sp>
        <p:nvSpPr>
          <p:cNvPr id="8" name="Platshållare för bildnummer 1"/>
          <p:cNvSpPr txBox="1">
            <a:spLocks/>
          </p:cNvSpPr>
          <p:nvPr/>
        </p:nvSpPr>
        <p:spPr>
          <a:xfrm>
            <a:off x="150873" y="7050079"/>
            <a:ext cx="600672" cy="323833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defTabSz="1149894"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solidFill>
                  <a:srgbClr val="000000"/>
                </a:solidFill>
                <a:latin typeface="DINPro-Light" panose="02000504040000020003" pitchFamily="50" charset="0"/>
              </a:rPr>
              <a:pPr defTabSz="1149894">
                <a:defRPr/>
              </a:pPr>
              <a:t>31</a:t>
            </a:fld>
            <a:endParaRPr lang="sv-SE" sz="1799" b="1" dirty="0">
              <a:ln w="3175">
                <a:noFill/>
              </a:ln>
              <a:solidFill>
                <a:srgbClr val="000000"/>
              </a:solidFill>
              <a:latin typeface="DINPro-Light" panose="02000504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95051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byggnad, utomhus, himmel, väg&#10;&#10;Automatiskt genererad beskrivning">
            <a:extLst>
              <a:ext uri="{FF2B5EF4-FFF2-40B4-BE49-F238E27FC236}">
                <a16:creationId xmlns:a16="http://schemas.microsoft.com/office/drawing/2014/main" id="{D6D8724F-876B-49CB-B1A4-00ECE41697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 b="8841"/>
          <a:stretch>
            <a:fillRect/>
          </a:stretch>
        </p:blipFill>
        <p:spPr/>
      </p:pic>
      <p:sp>
        <p:nvSpPr>
          <p:cNvPr id="14" name="Rubrik 13">
            <a:extLst>
              <a:ext uri="{FF2B5EF4-FFF2-40B4-BE49-F238E27FC236}">
                <a16:creationId xmlns:a16="http://schemas.microsoft.com/office/drawing/2014/main" id="{354894A6-DDA4-4915-A6EE-00EE60370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81" y="738408"/>
            <a:ext cx="11908988" cy="814411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SICKLA FRONT II</a:t>
            </a:r>
            <a:br>
              <a:rPr lang="sv-SE" dirty="0">
                <a:solidFill>
                  <a:schemeClr val="bg1"/>
                </a:solidFill>
              </a:rPr>
            </a:b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3D0909FE-E4E5-426A-A793-DE9C8FDBFB7F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550947" y="5446030"/>
            <a:ext cx="4350820" cy="1719166"/>
          </a:xfrm>
          <a:custGeom>
            <a:avLst/>
            <a:gdLst>
              <a:gd name="connsiteX0" fmla="*/ 0 w 3871322"/>
              <a:gd name="connsiteY0" fmla="*/ 0 h 1559269"/>
              <a:gd name="connsiteX1" fmla="*/ 3697646 w 3871322"/>
              <a:gd name="connsiteY1" fmla="*/ 0 h 1559269"/>
              <a:gd name="connsiteX2" fmla="*/ 3871322 w 3871322"/>
              <a:gd name="connsiteY2" fmla="*/ 1559269 h 1559269"/>
              <a:gd name="connsiteX3" fmla="*/ 0 w 3871322"/>
              <a:gd name="connsiteY3" fmla="*/ 1559269 h 15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1322" h="1559269">
                <a:moveTo>
                  <a:pt x="0" y="0"/>
                </a:moveTo>
                <a:lnTo>
                  <a:pt x="3697646" y="0"/>
                </a:lnTo>
                <a:lnTo>
                  <a:pt x="3871322" y="1559269"/>
                </a:lnTo>
                <a:lnTo>
                  <a:pt x="0" y="1559269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38150" rtlCol="0" anchor="ctr">
            <a:noAutofit/>
          </a:bodyPr>
          <a:lstStyle/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Area 25,300 sqm 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Investment SEK 810 M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Rental value ex premiums SEK 66 M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Completed 2018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Tenant: National Courts Administration </a:t>
            </a:r>
          </a:p>
        </p:txBody>
      </p:sp>
      <p:sp>
        <p:nvSpPr>
          <p:cNvPr id="16" name="Frihandsfigur: Form 15">
            <a:extLst>
              <a:ext uri="{FF2B5EF4-FFF2-40B4-BE49-F238E27FC236}">
                <a16:creationId xmlns:a16="http://schemas.microsoft.com/office/drawing/2014/main" id="{AE587FB8-78B9-4DEC-9D1D-2C06F5C5B001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11521628" y="496057"/>
            <a:ext cx="1920969" cy="762791"/>
          </a:xfrm>
          <a:custGeom>
            <a:avLst/>
            <a:gdLst>
              <a:gd name="connsiteX0" fmla="*/ 0 w 1742302"/>
              <a:gd name="connsiteY0" fmla="*/ 0 h 691845"/>
              <a:gd name="connsiteX1" fmla="*/ 1742302 w 1742302"/>
              <a:gd name="connsiteY1" fmla="*/ 0 h 691845"/>
              <a:gd name="connsiteX2" fmla="*/ 1742302 w 1742302"/>
              <a:gd name="connsiteY2" fmla="*/ 691845 h 691845"/>
              <a:gd name="connsiteX3" fmla="*/ 77060 w 1742302"/>
              <a:gd name="connsiteY3" fmla="*/ 691845 h 69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302" h="691845">
                <a:moveTo>
                  <a:pt x="0" y="0"/>
                </a:moveTo>
                <a:lnTo>
                  <a:pt x="1742302" y="0"/>
                </a:lnTo>
                <a:lnTo>
                  <a:pt x="1742302" y="691845"/>
                </a:lnTo>
                <a:lnTo>
                  <a:pt x="77060" y="69184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9903" tIns="50408" rIns="100817" bIns="504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sv-SE" sz="1654" b="1" dirty="0">
                <a:solidFill>
                  <a:srgbClr val="FFFFFF"/>
                </a:solidFill>
                <a:latin typeface="Verdana"/>
              </a:rPr>
              <a:t>COMPLETED PROJECT</a:t>
            </a:r>
          </a:p>
        </p:txBody>
      </p:sp>
    </p:spTree>
    <p:extLst>
      <p:ext uri="{BB962C8B-B14F-4D97-AF65-F5344CB8AC3E}">
        <p14:creationId xmlns:p14="http://schemas.microsoft.com/office/powerpoint/2010/main" val="85512626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C6349929-FBAE-4AA8-A5B7-8A2BF0F5B393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b="5446"/>
          <a:stretch>
            <a:fillRect/>
          </a:stretch>
        </p:blipFill>
        <p:spPr>
          <a:xfrm>
            <a:off x="353" y="8130"/>
            <a:ext cx="13442244" cy="7561263"/>
          </a:xfrm>
        </p:spPr>
      </p:pic>
      <p:sp>
        <p:nvSpPr>
          <p:cNvPr id="13" name="Rubrik 12">
            <a:extLst>
              <a:ext uri="{FF2B5EF4-FFF2-40B4-BE49-F238E27FC236}">
                <a16:creationId xmlns:a16="http://schemas.microsoft.com/office/drawing/2014/main" id="{63C0D3E6-2226-4366-B6CC-F7DC71FAD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81" y="738408"/>
            <a:ext cx="11908988" cy="814411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SICKLA 1898</a:t>
            </a:r>
            <a:br>
              <a:rPr lang="sv-SE" dirty="0">
                <a:solidFill>
                  <a:schemeClr val="bg1"/>
                </a:solidFill>
              </a:rPr>
            </a:b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40FBEA27-31BA-4015-ADA5-4B369146C276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550947" y="5446030"/>
            <a:ext cx="4268312" cy="1719166"/>
          </a:xfrm>
          <a:custGeom>
            <a:avLst/>
            <a:gdLst>
              <a:gd name="connsiteX0" fmla="*/ 0 w 3871322"/>
              <a:gd name="connsiteY0" fmla="*/ 0 h 1559269"/>
              <a:gd name="connsiteX1" fmla="*/ 3697646 w 3871322"/>
              <a:gd name="connsiteY1" fmla="*/ 0 h 1559269"/>
              <a:gd name="connsiteX2" fmla="*/ 3871322 w 3871322"/>
              <a:gd name="connsiteY2" fmla="*/ 1559269 h 1559269"/>
              <a:gd name="connsiteX3" fmla="*/ 0 w 3871322"/>
              <a:gd name="connsiteY3" fmla="*/ 1559269 h 15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1322" h="1559269">
                <a:moveTo>
                  <a:pt x="0" y="0"/>
                </a:moveTo>
                <a:lnTo>
                  <a:pt x="3697646" y="0"/>
                </a:lnTo>
                <a:lnTo>
                  <a:pt x="3871322" y="1559269"/>
                </a:lnTo>
                <a:lnTo>
                  <a:pt x="0" y="1559269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38150" rtlCol="0" anchor="ctr">
            <a:noAutofit/>
          </a:bodyPr>
          <a:lstStyle/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Area 11,700 sqm 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Investment SEK 530 m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Completed 2020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 healthcare destination</a:t>
            </a:r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7515D3A7-1CC3-4836-852A-AA7D38766D7A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1521628" y="496057"/>
            <a:ext cx="1920969" cy="762791"/>
          </a:xfrm>
          <a:custGeom>
            <a:avLst/>
            <a:gdLst>
              <a:gd name="connsiteX0" fmla="*/ 0 w 1742302"/>
              <a:gd name="connsiteY0" fmla="*/ 0 h 691845"/>
              <a:gd name="connsiteX1" fmla="*/ 1742302 w 1742302"/>
              <a:gd name="connsiteY1" fmla="*/ 0 h 691845"/>
              <a:gd name="connsiteX2" fmla="*/ 1742302 w 1742302"/>
              <a:gd name="connsiteY2" fmla="*/ 691845 h 691845"/>
              <a:gd name="connsiteX3" fmla="*/ 77060 w 1742302"/>
              <a:gd name="connsiteY3" fmla="*/ 691845 h 69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302" h="691845">
                <a:moveTo>
                  <a:pt x="0" y="0"/>
                </a:moveTo>
                <a:lnTo>
                  <a:pt x="1742302" y="0"/>
                </a:lnTo>
                <a:lnTo>
                  <a:pt x="1742302" y="691845"/>
                </a:lnTo>
                <a:lnTo>
                  <a:pt x="77060" y="69184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9903" tIns="50408" rIns="100817" bIns="504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sv-SE" sz="1654" b="1" dirty="0">
                <a:solidFill>
                  <a:srgbClr val="FFFFFF"/>
                </a:solidFill>
                <a:latin typeface="Verdana"/>
              </a:rPr>
              <a:t>DECIDED PROJECT</a:t>
            </a:r>
          </a:p>
        </p:txBody>
      </p:sp>
    </p:spTree>
    <p:extLst>
      <p:ext uri="{BB962C8B-B14F-4D97-AF65-F5344CB8AC3E}">
        <p14:creationId xmlns:p14="http://schemas.microsoft.com/office/powerpoint/2010/main" val="318308562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714BFB70-4069-48B8-9D2C-C6BC822FBD71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5" t="7085" b="21443"/>
          <a:stretch/>
        </p:blipFill>
        <p:spPr>
          <a:xfrm>
            <a:off x="353" y="-1"/>
            <a:ext cx="13442244" cy="7561263"/>
          </a:xfr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7B6E282-DDA9-4D5D-A44A-B1E9EAD21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81" y="738408"/>
            <a:ext cx="11908988" cy="814411"/>
          </a:xfrm>
        </p:spPr>
        <p:txBody>
          <a:bodyPr/>
          <a:lstStyle/>
          <a:p>
            <a:r>
              <a:rPr lang="sv-SE" dirty="0"/>
              <a:t>TAPETFABRIKEN</a:t>
            </a:r>
            <a:br>
              <a:rPr lang="sv-SE" dirty="0"/>
            </a:br>
            <a:endParaRPr lang="sv-SE" dirty="0"/>
          </a:p>
        </p:txBody>
      </p:sp>
      <p:sp>
        <p:nvSpPr>
          <p:cNvPr id="14" name="Frihandsfigur: Form 13">
            <a:extLst>
              <a:ext uri="{FF2B5EF4-FFF2-40B4-BE49-F238E27FC236}">
                <a16:creationId xmlns:a16="http://schemas.microsoft.com/office/drawing/2014/main" id="{0A609956-5E8B-4B57-98C4-5CEE2E944EEF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550947" y="5446030"/>
            <a:ext cx="4268312" cy="1719166"/>
          </a:xfrm>
          <a:custGeom>
            <a:avLst/>
            <a:gdLst>
              <a:gd name="connsiteX0" fmla="*/ 0 w 3871322"/>
              <a:gd name="connsiteY0" fmla="*/ 0 h 1559269"/>
              <a:gd name="connsiteX1" fmla="*/ 3697646 w 3871322"/>
              <a:gd name="connsiteY1" fmla="*/ 0 h 1559269"/>
              <a:gd name="connsiteX2" fmla="*/ 3871322 w 3871322"/>
              <a:gd name="connsiteY2" fmla="*/ 1559269 h 1559269"/>
              <a:gd name="connsiteX3" fmla="*/ 0 w 3871322"/>
              <a:gd name="connsiteY3" fmla="*/ 1559269 h 15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1322" h="1559269">
                <a:moveTo>
                  <a:pt x="0" y="0"/>
                </a:moveTo>
                <a:lnTo>
                  <a:pt x="3697646" y="0"/>
                </a:lnTo>
                <a:lnTo>
                  <a:pt x="3871322" y="1559269"/>
                </a:lnTo>
                <a:lnTo>
                  <a:pt x="0" y="1559269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38150" rtlCol="0" anchor="ctr">
            <a:noAutofit/>
          </a:bodyPr>
          <a:lstStyle/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Area 9,800 sqm 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Investment SEK 390 m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Completed 2020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Tenant: Nordic </a:t>
            </a:r>
            <a:r>
              <a:rPr lang="en-GB" sz="1544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Choise</a:t>
            </a: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Hotels</a:t>
            </a:r>
          </a:p>
        </p:txBody>
      </p:sp>
      <p:sp>
        <p:nvSpPr>
          <p:cNvPr id="15" name="Frihandsfigur: Form 14">
            <a:extLst>
              <a:ext uri="{FF2B5EF4-FFF2-40B4-BE49-F238E27FC236}">
                <a16:creationId xmlns:a16="http://schemas.microsoft.com/office/drawing/2014/main" id="{26D5EB9A-ECF3-45CA-8270-EF1F19C622EC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1521628" y="496057"/>
            <a:ext cx="1920969" cy="762791"/>
          </a:xfrm>
          <a:custGeom>
            <a:avLst/>
            <a:gdLst>
              <a:gd name="connsiteX0" fmla="*/ 0 w 1742302"/>
              <a:gd name="connsiteY0" fmla="*/ 0 h 691845"/>
              <a:gd name="connsiteX1" fmla="*/ 1742302 w 1742302"/>
              <a:gd name="connsiteY1" fmla="*/ 0 h 691845"/>
              <a:gd name="connsiteX2" fmla="*/ 1742302 w 1742302"/>
              <a:gd name="connsiteY2" fmla="*/ 691845 h 691845"/>
              <a:gd name="connsiteX3" fmla="*/ 77060 w 1742302"/>
              <a:gd name="connsiteY3" fmla="*/ 691845 h 69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302" h="691845">
                <a:moveTo>
                  <a:pt x="0" y="0"/>
                </a:moveTo>
                <a:lnTo>
                  <a:pt x="1742302" y="0"/>
                </a:lnTo>
                <a:lnTo>
                  <a:pt x="1742302" y="691845"/>
                </a:lnTo>
                <a:lnTo>
                  <a:pt x="77060" y="69184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9903" tIns="50408" rIns="100817" bIns="504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sv-SE" sz="1654" b="1" dirty="0">
                <a:solidFill>
                  <a:srgbClr val="FFFFFF"/>
                </a:solidFill>
                <a:latin typeface="Verdana"/>
              </a:rPr>
              <a:t>DECIDED PROJECT</a:t>
            </a:r>
          </a:p>
        </p:txBody>
      </p:sp>
    </p:spTree>
    <p:extLst>
      <p:ext uri="{BB962C8B-B14F-4D97-AF65-F5344CB8AC3E}">
        <p14:creationId xmlns:p14="http://schemas.microsoft.com/office/powerpoint/2010/main" val="46496873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tshållare för bild 11">
            <a:extLst>
              <a:ext uri="{FF2B5EF4-FFF2-40B4-BE49-F238E27FC236}">
                <a16:creationId xmlns:a16="http://schemas.microsoft.com/office/drawing/2014/main" id="{A5121255-6CB0-4CBC-A3FB-85CC2D433BD9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r="104"/>
          <a:stretch>
            <a:fillRect/>
          </a:stretch>
        </p:blipFill>
        <p:spPr>
          <a:xfrm>
            <a:off x="353" y="-1"/>
            <a:ext cx="13442244" cy="7561263"/>
          </a:xfr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05EE40D6-179B-448B-BE62-148690F3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81" y="738408"/>
            <a:ext cx="11908988" cy="814411"/>
          </a:xfrm>
        </p:spPr>
        <p:txBody>
          <a:bodyPr/>
          <a:lstStyle/>
          <a:p>
            <a:r>
              <a:rPr lang="sv-SE" dirty="0"/>
              <a:t>NOBELBERGET</a:t>
            </a:r>
            <a:br>
              <a:rPr lang="sv-SE" dirty="0"/>
            </a:br>
            <a:endParaRPr lang="sv-SE" dirty="0"/>
          </a:p>
        </p:txBody>
      </p:sp>
      <p:sp>
        <p:nvSpPr>
          <p:cNvPr id="13" name="Frihandsfigur: Form 12">
            <a:extLst>
              <a:ext uri="{FF2B5EF4-FFF2-40B4-BE49-F238E27FC236}">
                <a16:creationId xmlns:a16="http://schemas.microsoft.com/office/drawing/2014/main" id="{EB979547-1D2F-412D-BB51-A9BA469ADD56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550947" y="5446030"/>
            <a:ext cx="4268312" cy="1719166"/>
          </a:xfrm>
          <a:custGeom>
            <a:avLst/>
            <a:gdLst>
              <a:gd name="connsiteX0" fmla="*/ 0 w 3871322"/>
              <a:gd name="connsiteY0" fmla="*/ 0 h 1559269"/>
              <a:gd name="connsiteX1" fmla="*/ 3697646 w 3871322"/>
              <a:gd name="connsiteY1" fmla="*/ 0 h 1559269"/>
              <a:gd name="connsiteX2" fmla="*/ 3871322 w 3871322"/>
              <a:gd name="connsiteY2" fmla="*/ 1559269 h 1559269"/>
              <a:gd name="connsiteX3" fmla="*/ 0 w 3871322"/>
              <a:gd name="connsiteY3" fmla="*/ 1559269 h 15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1322" h="1559269">
                <a:moveTo>
                  <a:pt x="0" y="0"/>
                </a:moveTo>
                <a:lnTo>
                  <a:pt x="3697646" y="0"/>
                </a:lnTo>
                <a:lnTo>
                  <a:pt x="3871322" y="1559269"/>
                </a:lnTo>
                <a:lnTo>
                  <a:pt x="0" y="1559269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38150" rtlCol="0" anchor="ctr">
            <a:noAutofit/>
          </a:bodyPr>
          <a:lstStyle/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Area 4,100 sqm incl. garage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Investment SEK 60 m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Completed 2020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Garage under the first quarter</a:t>
            </a:r>
          </a:p>
        </p:txBody>
      </p:sp>
      <p:sp>
        <p:nvSpPr>
          <p:cNvPr id="15" name="Frihandsfigur: Form 14">
            <a:extLst>
              <a:ext uri="{FF2B5EF4-FFF2-40B4-BE49-F238E27FC236}">
                <a16:creationId xmlns:a16="http://schemas.microsoft.com/office/drawing/2014/main" id="{C010EACA-A238-4410-AB05-7CEA059E8310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1521628" y="496057"/>
            <a:ext cx="1920969" cy="762791"/>
          </a:xfrm>
          <a:custGeom>
            <a:avLst/>
            <a:gdLst>
              <a:gd name="connsiteX0" fmla="*/ 0 w 1742302"/>
              <a:gd name="connsiteY0" fmla="*/ 0 h 691845"/>
              <a:gd name="connsiteX1" fmla="*/ 1742302 w 1742302"/>
              <a:gd name="connsiteY1" fmla="*/ 0 h 691845"/>
              <a:gd name="connsiteX2" fmla="*/ 1742302 w 1742302"/>
              <a:gd name="connsiteY2" fmla="*/ 691845 h 691845"/>
              <a:gd name="connsiteX3" fmla="*/ 77060 w 1742302"/>
              <a:gd name="connsiteY3" fmla="*/ 691845 h 69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302" h="691845">
                <a:moveTo>
                  <a:pt x="0" y="0"/>
                </a:moveTo>
                <a:lnTo>
                  <a:pt x="1742302" y="0"/>
                </a:lnTo>
                <a:lnTo>
                  <a:pt x="1742302" y="691845"/>
                </a:lnTo>
                <a:lnTo>
                  <a:pt x="77060" y="69184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9903" tIns="50408" rIns="100817" bIns="504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sv-SE" sz="1654" b="1" dirty="0">
                <a:solidFill>
                  <a:srgbClr val="FFFFFF"/>
                </a:solidFill>
                <a:latin typeface="Verdana"/>
              </a:rPr>
              <a:t>DECIDED PROJECT</a:t>
            </a:r>
          </a:p>
        </p:txBody>
      </p:sp>
    </p:spTree>
    <p:extLst>
      <p:ext uri="{BB962C8B-B14F-4D97-AF65-F5344CB8AC3E}">
        <p14:creationId xmlns:p14="http://schemas.microsoft.com/office/powerpoint/2010/main" val="390211149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5">
            <a:extLst>
              <a:ext uri="{FF2B5EF4-FFF2-40B4-BE49-F238E27FC236}">
                <a16:creationId xmlns:a16="http://schemas.microsoft.com/office/drawing/2014/main" id="{A622E1EA-5AE0-448C-B415-89798D9E381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" y="-1"/>
            <a:ext cx="13442244" cy="7561263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E5161A18-1AFB-4D64-A4BD-27E655AA5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81" y="738408"/>
            <a:ext cx="11908988" cy="814411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FORMALINFABRIKEN</a:t>
            </a:r>
            <a:br>
              <a:rPr lang="sv-SE" dirty="0">
                <a:solidFill>
                  <a:schemeClr val="bg1"/>
                </a:solidFill>
              </a:rPr>
            </a:b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83B25D47-A1E9-4D15-84BE-B3CC24CCCB1D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550947" y="5446030"/>
            <a:ext cx="4268312" cy="1719166"/>
          </a:xfrm>
          <a:custGeom>
            <a:avLst/>
            <a:gdLst>
              <a:gd name="connsiteX0" fmla="*/ 0 w 3871322"/>
              <a:gd name="connsiteY0" fmla="*/ 0 h 1559269"/>
              <a:gd name="connsiteX1" fmla="*/ 3697646 w 3871322"/>
              <a:gd name="connsiteY1" fmla="*/ 0 h 1559269"/>
              <a:gd name="connsiteX2" fmla="*/ 3871322 w 3871322"/>
              <a:gd name="connsiteY2" fmla="*/ 1559269 h 1559269"/>
              <a:gd name="connsiteX3" fmla="*/ 0 w 3871322"/>
              <a:gd name="connsiteY3" fmla="*/ 1559269 h 15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1322" h="1559269">
                <a:moveTo>
                  <a:pt x="0" y="0"/>
                </a:moveTo>
                <a:lnTo>
                  <a:pt x="3697646" y="0"/>
                </a:lnTo>
                <a:lnTo>
                  <a:pt x="3871322" y="1559269"/>
                </a:lnTo>
                <a:lnTo>
                  <a:pt x="0" y="1559269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38150" rtlCol="0" anchor="ctr">
            <a:noAutofit/>
          </a:bodyPr>
          <a:lstStyle/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Area 2,000 sqm 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Investment SEK 50 m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Rental value ex premiums SEK 4 m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Completed 2019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Office, café, restaurants and culture</a:t>
            </a:r>
          </a:p>
        </p:txBody>
      </p:sp>
      <p:sp>
        <p:nvSpPr>
          <p:cNvPr id="14" name="Frihandsfigur: Form 13">
            <a:extLst>
              <a:ext uri="{FF2B5EF4-FFF2-40B4-BE49-F238E27FC236}">
                <a16:creationId xmlns:a16="http://schemas.microsoft.com/office/drawing/2014/main" id="{F87F8798-6ECD-4970-87C4-8E112C8A4B76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1521628" y="496057"/>
            <a:ext cx="1920969" cy="762791"/>
          </a:xfrm>
          <a:custGeom>
            <a:avLst/>
            <a:gdLst>
              <a:gd name="connsiteX0" fmla="*/ 0 w 1742302"/>
              <a:gd name="connsiteY0" fmla="*/ 0 h 691845"/>
              <a:gd name="connsiteX1" fmla="*/ 1742302 w 1742302"/>
              <a:gd name="connsiteY1" fmla="*/ 0 h 691845"/>
              <a:gd name="connsiteX2" fmla="*/ 1742302 w 1742302"/>
              <a:gd name="connsiteY2" fmla="*/ 691845 h 691845"/>
              <a:gd name="connsiteX3" fmla="*/ 77060 w 1742302"/>
              <a:gd name="connsiteY3" fmla="*/ 691845 h 69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302" h="691845">
                <a:moveTo>
                  <a:pt x="0" y="0"/>
                </a:moveTo>
                <a:lnTo>
                  <a:pt x="1742302" y="0"/>
                </a:lnTo>
                <a:lnTo>
                  <a:pt x="1742302" y="691845"/>
                </a:lnTo>
                <a:lnTo>
                  <a:pt x="77060" y="69184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9903" tIns="50408" rIns="100817" bIns="504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sv-SE" sz="1654" b="1" dirty="0">
                <a:solidFill>
                  <a:srgbClr val="FFFFFF"/>
                </a:solidFill>
                <a:latin typeface="Verdana"/>
              </a:rPr>
              <a:t>DECIDED PROJECT</a:t>
            </a:r>
          </a:p>
        </p:txBody>
      </p:sp>
    </p:spTree>
    <p:extLst>
      <p:ext uri="{BB962C8B-B14F-4D97-AF65-F5344CB8AC3E}">
        <p14:creationId xmlns:p14="http://schemas.microsoft.com/office/powerpoint/2010/main" val="1042251454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20">
            <a:extLst>
              <a:ext uri="{FF2B5EF4-FFF2-40B4-BE49-F238E27FC236}">
                <a16:creationId xmlns:a16="http://schemas.microsoft.com/office/drawing/2014/main" id="{8CE85688-2952-47E7-988F-9119F9ABA5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ECD9ABFF-4F6A-4E09-B0AD-97A1A0F7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81" y="738408"/>
            <a:ext cx="11908988" cy="814411"/>
          </a:xfrm>
        </p:spPr>
        <p:txBody>
          <a:bodyPr/>
          <a:lstStyle/>
          <a:p>
            <a:r>
              <a:rPr lang="sv-SE" dirty="0"/>
              <a:t>Life City</a:t>
            </a:r>
            <a:br>
              <a:rPr lang="sv-SE" dirty="0"/>
            </a:br>
            <a:endParaRPr lang="sv-SE" dirty="0"/>
          </a:p>
        </p:txBody>
      </p: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3D390BD9-F914-424B-AC9C-90E870493905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11521628" y="496057"/>
            <a:ext cx="1920969" cy="762791"/>
          </a:xfrm>
          <a:custGeom>
            <a:avLst/>
            <a:gdLst>
              <a:gd name="connsiteX0" fmla="*/ 0 w 1742302"/>
              <a:gd name="connsiteY0" fmla="*/ 0 h 691845"/>
              <a:gd name="connsiteX1" fmla="*/ 1742302 w 1742302"/>
              <a:gd name="connsiteY1" fmla="*/ 0 h 691845"/>
              <a:gd name="connsiteX2" fmla="*/ 1742302 w 1742302"/>
              <a:gd name="connsiteY2" fmla="*/ 691845 h 691845"/>
              <a:gd name="connsiteX3" fmla="*/ 77060 w 1742302"/>
              <a:gd name="connsiteY3" fmla="*/ 691845 h 69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302" h="691845">
                <a:moveTo>
                  <a:pt x="0" y="0"/>
                </a:moveTo>
                <a:lnTo>
                  <a:pt x="1742302" y="0"/>
                </a:lnTo>
                <a:lnTo>
                  <a:pt x="1742302" y="691845"/>
                </a:lnTo>
                <a:lnTo>
                  <a:pt x="77060" y="69184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9903" tIns="50408" rIns="100817" bIns="504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sv-SE" sz="1654" b="1" dirty="0">
                <a:solidFill>
                  <a:srgbClr val="FFFFFF"/>
                </a:solidFill>
                <a:latin typeface="Verdana"/>
              </a:rPr>
              <a:t>DECIDED PROJECT</a:t>
            </a:r>
          </a:p>
        </p:txBody>
      </p:sp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2D7FA0DE-07A0-46B3-AC9A-F627ED114D07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550946" y="5446030"/>
            <a:ext cx="4458072" cy="1719166"/>
          </a:xfrm>
          <a:custGeom>
            <a:avLst/>
            <a:gdLst>
              <a:gd name="connsiteX0" fmla="*/ 0 w 3871322"/>
              <a:gd name="connsiteY0" fmla="*/ 0 h 1559269"/>
              <a:gd name="connsiteX1" fmla="*/ 3697646 w 3871322"/>
              <a:gd name="connsiteY1" fmla="*/ 0 h 1559269"/>
              <a:gd name="connsiteX2" fmla="*/ 3871322 w 3871322"/>
              <a:gd name="connsiteY2" fmla="*/ 1559269 h 1559269"/>
              <a:gd name="connsiteX3" fmla="*/ 0 w 3871322"/>
              <a:gd name="connsiteY3" fmla="*/ 1559269 h 15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1322" h="1559269">
                <a:moveTo>
                  <a:pt x="0" y="0"/>
                </a:moveTo>
                <a:lnTo>
                  <a:pt x="3697646" y="0"/>
                </a:lnTo>
                <a:lnTo>
                  <a:pt x="3871322" y="1559269"/>
                </a:lnTo>
                <a:lnTo>
                  <a:pt x="0" y="1559269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38150" rtlCol="0" anchor="ctr">
            <a:noAutofit/>
          </a:bodyPr>
          <a:lstStyle/>
          <a:p>
            <a:pPr defTabSz="1008126" fontAlgn="auto">
              <a:spcBef>
                <a:spcPts val="221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Area 27,500 sqm</a:t>
            </a:r>
          </a:p>
          <a:p>
            <a:pPr defTabSz="1008126" fontAlgn="auto">
              <a:spcBef>
                <a:spcPts val="221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Investment SEK 1,870 m</a:t>
            </a:r>
          </a:p>
          <a:p>
            <a:pPr defTabSz="1008126" fontAlgn="auto">
              <a:spcBef>
                <a:spcPts val="221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Rental value ex premiums SEK 107 m</a:t>
            </a:r>
          </a:p>
          <a:p>
            <a:pPr defTabSz="1008126" fontAlgn="auto">
              <a:spcBef>
                <a:spcPts val="221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Completed 2021</a:t>
            </a:r>
          </a:p>
          <a:p>
            <a:pPr defTabSz="1008126" fontAlgn="auto">
              <a:spcBef>
                <a:spcPts val="221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Tenant: Academic Work 17,000 sqm</a:t>
            </a:r>
          </a:p>
        </p:txBody>
      </p:sp>
    </p:spTree>
    <p:extLst>
      <p:ext uri="{BB962C8B-B14F-4D97-AF65-F5344CB8AC3E}">
        <p14:creationId xmlns:p14="http://schemas.microsoft.com/office/powerpoint/2010/main" val="2024460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tshållare för bild 13">
            <a:extLst>
              <a:ext uri="{FF2B5EF4-FFF2-40B4-BE49-F238E27FC236}">
                <a16:creationId xmlns:a16="http://schemas.microsoft.com/office/drawing/2014/main" id="{426A6475-B9F8-4AD2-9827-3ED4DB963253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" b="3206"/>
          <a:stretch>
            <a:fillRect/>
          </a:stretch>
        </p:blipFill>
        <p:spPr/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1FC3E571-B6ED-4F36-9853-8C2615FF7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BAS BARKARBY</a:t>
            </a:r>
          </a:p>
        </p:txBody>
      </p:sp>
      <p:sp>
        <p:nvSpPr>
          <p:cNvPr id="10" name="Frihandsfigur: Form 9">
            <a:extLst>
              <a:ext uri="{FF2B5EF4-FFF2-40B4-BE49-F238E27FC236}">
                <a16:creationId xmlns:a16="http://schemas.microsoft.com/office/drawing/2014/main" id="{00669FE1-C8F1-4E2B-B574-19D911616DAA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550947" y="5446030"/>
            <a:ext cx="4268312" cy="1719166"/>
          </a:xfrm>
          <a:custGeom>
            <a:avLst/>
            <a:gdLst>
              <a:gd name="connsiteX0" fmla="*/ 0 w 3871322"/>
              <a:gd name="connsiteY0" fmla="*/ 0 h 1559269"/>
              <a:gd name="connsiteX1" fmla="*/ 3697646 w 3871322"/>
              <a:gd name="connsiteY1" fmla="*/ 0 h 1559269"/>
              <a:gd name="connsiteX2" fmla="*/ 3871322 w 3871322"/>
              <a:gd name="connsiteY2" fmla="*/ 1559269 h 1559269"/>
              <a:gd name="connsiteX3" fmla="*/ 0 w 3871322"/>
              <a:gd name="connsiteY3" fmla="*/ 1559269 h 15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1322" h="1559269">
                <a:moveTo>
                  <a:pt x="0" y="0"/>
                </a:moveTo>
                <a:lnTo>
                  <a:pt x="3697646" y="0"/>
                </a:lnTo>
                <a:lnTo>
                  <a:pt x="3871322" y="1559269"/>
                </a:lnTo>
                <a:lnTo>
                  <a:pt x="0" y="1559269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38150" rtlCol="0" anchor="ctr">
            <a:noAutofit/>
          </a:bodyPr>
          <a:lstStyle/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Area 24,400 sqm 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Investment SEK 830 m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Completed 2021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Education, culture, sports and business</a:t>
            </a:r>
          </a:p>
        </p:txBody>
      </p:sp>
      <p:sp>
        <p:nvSpPr>
          <p:cNvPr id="15" name="Frihandsfigur: Form 14">
            <a:extLst>
              <a:ext uri="{FF2B5EF4-FFF2-40B4-BE49-F238E27FC236}">
                <a16:creationId xmlns:a16="http://schemas.microsoft.com/office/drawing/2014/main" id="{1FE69623-834C-497D-83A0-9DB6E5CB25C8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1521628" y="496057"/>
            <a:ext cx="1920969" cy="762791"/>
          </a:xfrm>
          <a:custGeom>
            <a:avLst/>
            <a:gdLst>
              <a:gd name="connsiteX0" fmla="*/ 0 w 1742302"/>
              <a:gd name="connsiteY0" fmla="*/ 0 h 691845"/>
              <a:gd name="connsiteX1" fmla="*/ 1742302 w 1742302"/>
              <a:gd name="connsiteY1" fmla="*/ 0 h 691845"/>
              <a:gd name="connsiteX2" fmla="*/ 1742302 w 1742302"/>
              <a:gd name="connsiteY2" fmla="*/ 691845 h 691845"/>
              <a:gd name="connsiteX3" fmla="*/ 77060 w 1742302"/>
              <a:gd name="connsiteY3" fmla="*/ 691845 h 69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302" h="691845">
                <a:moveTo>
                  <a:pt x="0" y="0"/>
                </a:moveTo>
                <a:lnTo>
                  <a:pt x="1742302" y="0"/>
                </a:lnTo>
                <a:lnTo>
                  <a:pt x="1742302" y="691845"/>
                </a:lnTo>
                <a:lnTo>
                  <a:pt x="77060" y="69184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9903" tIns="50408" rIns="100817" bIns="504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sv-SE" sz="1654" b="1" dirty="0">
                <a:solidFill>
                  <a:srgbClr val="FFFFFF"/>
                </a:solidFill>
                <a:latin typeface="Verdana"/>
              </a:rPr>
              <a:t>DECIDED PROJECT</a:t>
            </a:r>
          </a:p>
        </p:txBody>
      </p:sp>
    </p:spTree>
    <p:extLst>
      <p:ext uri="{BB962C8B-B14F-4D97-AF65-F5344CB8AC3E}">
        <p14:creationId xmlns:p14="http://schemas.microsoft.com/office/powerpoint/2010/main" val="2709915098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tshållare för bild 13">
            <a:extLst>
              <a:ext uri="{FF2B5EF4-FFF2-40B4-BE49-F238E27FC236}">
                <a16:creationId xmlns:a16="http://schemas.microsoft.com/office/drawing/2014/main" id="{F1B51EC1-4DE2-440B-8551-0426E250F9B4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4" b="10390"/>
          <a:stretch/>
        </p:blipFill>
        <p:spPr>
          <a:xfrm>
            <a:off x="353" y="-1"/>
            <a:ext cx="13442244" cy="7561263"/>
          </a:xfr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1ADE0FB3-B77D-47F9-BBE2-1CC5DEF4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81" y="738408"/>
            <a:ext cx="11908988" cy="814411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GRÄNBYSTADEN</a:t>
            </a:r>
            <a:br>
              <a:rPr lang="sv-SE" dirty="0">
                <a:solidFill>
                  <a:schemeClr val="bg1"/>
                </a:solidFill>
              </a:rPr>
            </a:br>
            <a:r>
              <a:rPr lang="sv-SE" dirty="0">
                <a:solidFill>
                  <a:schemeClr val="bg1"/>
                </a:solidFill>
              </a:rPr>
              <a:t>- SOUTH ENTRANCE</a:t>
            </a:r>
          </a:p>
        </p:txBody>
      </p:sp>
      <p:sp>
        <p:nvSpPr>
          <p:cNvPr id="10" name="Frihandsfigur: Form 9">
            <a:extLst>
              <a:ext uri="{FF2B5EF4-FFF2-40B4-BE49-F238E27FC236}">
                <a16:creationId xmlns:a16="http://schemas.microsoft.com/office/drawing/2014/main" id="{56FE7F81-BF9D-4420-99E3-BB30E826DC3A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550947" y="5446030"/>
            <a:ext cx="4268312" cy="1719166"/>
          </a:xfrm>
          <a:custGeom>
            <a:avLst/>
            <a:gdLst>
              <a:gd name="connsiteX0" fmla="*/ 0 w 3871322"/>
              <a:gd name="connsiteY0" fmla="*/ 0 h 1559269"/>
              <a:gd name="connsiteX1" fmla="*/ 3697646 w 3871322"/>
              <a:gd name="connsiteY1" fmla="*/ 0 h 1559269"/>
              <a:gd name="connsiteX2" fmla="*/ 3871322 w 3871322"/>
              <a:gd name="connsiteY2" fmla="*/ 1559269 h 1559269"/>
              <a:gd name="connsiteX3" fmla="*/ 0 w 3871322"/>
              <a:gd name="connsiteY3" fmla="*/ 1559269 h 15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1322" h="1559269">
                <a:moveTo>
                  <a:pt x="0" y="0"/>
                </a:moveTo>
                <a:lnTo>
                  <a:pt x="3697646" y="0"/>
                </a:lnTo>
                <a:lnTo>
                  <a:pt x="3871322" y="1559269"/>
                </a:lnTo>
                <a:lnTo>
                  <a:pt x="0" y="1559269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38150" rtlCol="0" anchor="ctr">
            <a:noAutofit/>
          </a:bodyPr>
          <a:lstStyle/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Area 9,800 sqm</a:t>
            </a:r>
            <a:endParaRPr lang="en-GB" sz="1544" dirty="0">
              <a:solidFill>
                <a:srgbClr val="FF0000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Investment SEK 360 m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Rental value ex premiums SEK 31 m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Completed 2018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Inaugurated 22 November</a:t>
            </a:r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CE0E47C2-3C46-4952-B29E-47E86B7D52C1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1521628" y="496057"/>
            <a:ext cx="1920969" cy="762791"/>
          </a:xfrm>
          <a:custGeom>
            <a:avLst/>
            <a:gdLst>
              <a:gd name="connsiteX0" fmla="*/ 0 w 1742302"/>
              <a:gd name="connsiteY0" fmla="*/ 0 h 691845"/>
              <a:gd name="connsiteX1" fmla="*/ 1742302 w 1742302"/>
              <a:gd name="connsiteY1" fmla="*/ 0 h 691845"/>
              <a:gd name="connsiteX2" fmla="*/ 1742302 w 1742302"/>
              <a:gd name="connsiteY2" fmla="*/ 691845 h 691845"/>
              <a:gd name="connsiteX3" fmla="*/ 77060 w 1742302"/>
              <a:gd name="connsiteY3" fmla="*/ 691845 h 69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302" h="691845">
                <a:moveTo>
                  <a:pt x="0" y="0"/>
                </a:moveTo>
                <a:lnTo>
                  <a:pt x="1742302" y="0"/>
                </a:lnTo>
                <a:lnTo>
                  <a:pt x="1742302" y="691845"/>
                </a:lnTo>
                <a:lnTo>
                  <a:pt x="77060" y="69184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9903" tIns="50408" rIns="100817" bIns="504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sv-SE" sz="1654" b="1" dirty="0">
                <a:solidFill>
                  <a:srgbClr val="FFFFFF"/>
                </a:solidFill>
                <a:latin typeface="Verdana"/>
              </a:rPr>
              <a:t>COMPLETED PROJECT</a:t>
            </a:r>
          </a:p>
        </p:txBody>
      </p:sp>
    </p:spTree>
    <p:extLst>
      <p:ext uri="{BB962C8B-B14F-4D97-AF65-F5344CB8AC3E}">
        <p14:creationId xmlns:p14="http://schemas.microsoft.com/office/powerpoint/2010/main" val="313246053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r="779"/>
          <a:stretch>
            <a:fillRect/>
          </a:stretch>
        </p:blipFill>
        <p:spPr>
          <a:xfrm>
            <a:off x="7441555" y="0"/>
            <a:ext cx="6147222" cy="7561263"/>
          </a:xfrm>
          <a:prstGeom prst="rect">
            <a:avLst/>
          </a:prstGeom>
        </p:spPr>
      </p:pic>
      <p:sp>
        <p:nvSpPr>
          <p:cNvPr id="7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4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FED9F077-3249-4B97-822C-C50F574E2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550" y="1763717"/>
            <a:ext cx="6048925" cy="4681537"/>
          </a:xfrm>
        </p:spPr>
        <p:txBody>
          <a:bodyPr/>
          <a:lstStyle/>
          <a:p>
            <a:pPr>
              <a:spcAft>
                <a:spcPts val="1200"/>
              </a:spcAft>
            </a:pPr>
            <a:endParaRPr lang="en-GB" sz="2000" dirty="0">
              <a:latin typeface="Helvetica"/>
              <a:cs typeface="Helvetica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Helvetica"/>
                <a:cs typeface="Helvetica"/>
              </a:rPr>
              <a:t>Sustainable urban development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Helvetica"/>
                <a:cs typeface="Helvetica"/>
              </a:rPr>
              <a:t>Strong subsidiary markets in growth towns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Helvetica"/>
                <a:cs typeface="Helvetica"/>
              </a:rPr>
              <a:t>Significant player with large units 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Helvetica"/>
                <a:cs typeface="Helvetica"/>
              </a:rPr>
              <a:t>Long-term partnerships that focus on the customer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Helvetica"/>
                <a:cs typeface="Helvetica"/>
              </a:rPr>
              <a:t>Large project portfolio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Helvetica"/>
                <a:cs typeface="Helvetica"/>
              </a:rPr>
              <a:t>In-house expertise and experience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Helvetica"/>
                <a:cs typeface="Helvetica"/>
              </a:rPr>
              <a:t>Passionate employees and widely supported core values</a:t>
            </a: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FBB5B601-2C62-40B1-B131-64DA5B00D9F3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205751" cy="720000"/>
          </a:xfrm>
          <a:prstGeom prst="rect">
            <a:avLst/>
          </a:prstGeom>
          <a:solidFill>
            <a:srgbClr val="6E746F"/>
          </a:solidFill>
        </p:spPr>
        <p:txBody>
          <a:bodyPr lIns="720000" tIns="45708" rIns="91415" bIns="45708"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/>
                <a:cs typeface="Helvetica"/>
              </a:rPr>
              <a:t>STRATEGIES FOR VALUE GROWTH</a:t>
            </a:r>
            <a:endParaRPr lang="sv-SE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99208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7" descr="En bild som visar himmel, byggnad, utomhus, stad&#10;&#10;Automatiskt genererad beskrivning">
            <a:extLst>
              <a:ext uri="{FF2B5EF4-FFF2-40B4-BE49-F238E27FC236}">
                <a16:creationId xmlns:a16="http://schemas.microsoft.com/office/drawing/2014/main" id="{E2687BD3-6600-4C0B-99E6-024CFD14F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" y="-1"/>
            <a:ext cx="13442244" cy="7561263"/>
          </a:xfrm>
          <a:prstGeom prst="rect">
            <a:avLst/>
          </a:prstGeom>
        </p:spPr>
      </p:pic>
      <p:sp>
        <p:nvSpPr>
          <p:cNvPr id="2" name="Rubrik 4">
            <a:extLst>
              <a:ext uri="{FF2B5EF4-FFF2-40B4-BE49-F238E27FC236}">
                <a16:creationId xmlns:a16="http://schemas.microsoft.com/office/drawing/2014/main" id="{88E9BDC0-16D8-44AE-9B7E-19DB11C88B36}"/>
              </a:ext>
            </a:extLst>
          </p:cNvPr>
          <p:cNvSpPr txBox="1">
            <a:spLocks/>
          </p:cNvSpPr>
          <p:nvPr/>
        </p:nvSpPr>
        <p:spPr>
          <a:xfrm>
            <a:off x="766981" y="738408"/>
            <a:ext cx="11908988" cy="8144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08126" fontAlgn="auto">
              <a:spcAft>
                <a:spcPts val="0"/>
              </a:spcAft>
            </a:pPr>
            <a:r>
              <a:rPr lang="sv-SE" sz="2646" dirty="0" err="1">
                <a:solidFill>
                  <a:srgbClr val="000000"/>
                </a:solidFill>
                <a:latin typeface="Verdana"/>
              </a:rPr>
              <a:t>gränby</a:t>
            </a:r>
            <a:r>
              <a:rPr lang="sv-SE" sz="2646" dirty="0">
                <a:solidFill>
                  <a:srgbClr val="000000"/>
                </a:solidFill>
                <a:latin typeface="Verdana"/>
              </a:rPr>
              <a:t> </a:t>
            </a:r>
            <a:r>
              <a:rPr lang="sv-SE" sz="2646" dirty="0" err="1">
                <a:solidFill>
                  <a:srgbClr val="000000"/>
                </a:solidFill>
                <a:latin typeface="Verdana"/>
              </a:rPr>
              <a:t>residentials</a:t>
            </a:r>
            <a:br>
              <a:rPr lang="sv-SE" sz="2646" dirty="0">
                <a:solidFill>
                  <a:srgbClr val="000000"/>
                </a:solidFill>
                <a:latin typeface="Verdana"/>
              </a:rPr>
            </a:br>
            <a:endParaRPr lang="sv-SE" sz="2646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Frihandsfigur: Form 2">
            <a:extLst>
              <a:ext uri="{FF2B5EF4-FFF2-40B4-BE49-F238E27FC236}">
                <a16:creationId xmlns:a16="http://schemas.microsoft.com/office/drawing/2014/main" id="{3B4416D4-6933-483B-8BBF-A1D2E3C85A7B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550947" y="5446030"/>
            <a:ext cx="4268312" cy="1719166"/>
          </a:xfrm>
          <a:custGeom>
            <a:avLst/>
            <a:gdLst>
              <a:gd name="connsiteX0" fmla="*/ 0 w 3871322"/>
              <a:gd name="connsiteY0" fmla="*/ 0 h 1559269"/>
              <a:gd name="connsiteX1" fmla="*/ 3697646 w 3871322"/>
              <a:gd name="connsiteY1" fmla="*/ 0 h 1559269"/>
              <a:gd name="connsiteX2" fmla="*/ 3871322 w 3871322"/>
              <a:gd name="connsiteY2" fmla="*/ 1559269 h 1559269"/>
              <a:gd name="connsiteX3" fmla="*/ 0 w 3871322"/>
              <a:gd name="connsiteY3" fmla="*/ 1559269 h 15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1322" h="1559269">
                <a:moveTo>
                  <a:pt x="0" y="0"/>
                </a:moveTo>
                <a:lnTo>
                  <a:pt x="3697646" y="0"/>
                </a:lnTo>
                <a:lnTo>
                  <a:pt x="3871322" y="1559269"/>
                </a:lnTo>
                <a:lnTo>
                  <a:pt x="0" y="1559269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38150" rtlCol="0" anchor="ctr">
            <a:noAutofit/>
          </a:bodyPr>
          <a:lstStyle/>
          <a:p>
            <a:pPr defTabSz="1008126" fontAlgn="auto">
              <a:spcBef>
                <a:spcPts val="221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Area 17,200 sqm, 200 apartments</a:t>
            </a:r>
          </a:p>
          <a:p>
            <a:pPr defTabSz="1008126" fontAlgn="auto">
              <a:spcBef>
                <a:spcPts val="221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Investment SEK 710 m</a:t>
            </a:r>
          </a:p>
          <a:p>
            <a:pPr defTabSz="1008126" fontAlgn="auto">
              <a:spcBef>
                <a:spcPts val="221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Rental value ex premiums SEK 50 m</a:t>
            </a:r>
          </a:p>
          <a:p>
            <a:pPr defTabSz="1008126" fontAlgn="auto">
              <a:spcBef>
                <a:spcPts val="221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Completed 2019</a:t>
            </a:r>
          </a:p>
          <a:p>
            <a:pPr defTabSz="1008126" fontAlgn="auto">
              <a:spcBef>
                <a:spcPts val="221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Residential, office, retail, restaurants</a:t>
            </a:r>
          </a:p>
        </p:txBody>
      </p:sp>
      <p:sp>
        <p:nvSpPr>
          <p:cNvPr id="4" name="Frihandsfigur: Form 3">
            <a:extLst>
              <a:ext uri="{FF2B5EF4-FFF2-40B4-BE49-F238E27FC236}">
                <a16:creationId xmlns:a16="http://schemas.microsoft.com/office/drawing/2014/main" id="{D062A359-BA1C-4573-93E4-FFA439983C8B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11521628" y="496057"/>
            <a:ext cx="1920969" cy="762791"/>
          </a:xfrm>
          <a:custGeom>
            <a:avLst/>
            <a:gdLst>
              <a:gd name="connsiteX0" fmla="*/ 0 w 1742302"/>
              <a:gd name="connsiteY0" fmla="*/ 0 h 691845"/>
              <a:gd name="connsiteX1" fmla="*/ 1742302 w 1742302"/>
              <a:gd name="connsiteY1" fmla="*/ 0 h 691845"/>
              <a:gd name="connsiteX2" fmla="*/ 1742302 w 1742302"/>
              <a:gd name="connsiteY2" fmla="*/ 691845 h 691845"/>
              <a:gd name="connsiteX3" fmla="*/ 77060 w 1742302"/>
              <a:gd name="connsiteY3" fmla="*/ 691845 h 69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302" h="691845">
                <a:moveTo>
                  <a:pt x="0" y="0"/>
                </a:moveTo>
                <a:lnTo>
                  <a:pt x="1742302" y="0"/>
                </a:lnTo>
                <a:lnTo>
                  <a:pt x="1742302" y="691845"/>
                </a:lnTo>
                <a:lnTo>
                  <a:pt x="77060" y="69184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9903" tIns="50408" rIns="100817" bIns="504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sv-SE" sz="1654" b="1" dirty="0">
                <a:solidFill>
                  <a:srgbClr val="FFFFFF"/>
                </a:solidFill>
                <a:latin typeface="Verdana"/>
              </a:rPr>
              <a:t>DECIDED PROJECT</a:t>
            </a:r>
          </a:p>
        </p:txBody>
      </p:sp>
    </p:spTree>
    <p:extLst>
      <p:ext uri="{BB962C8B-B14F-4D97-AF65-F5344CB8AC3E}">
        <p14:creationId xmlns:p14="http://schemas.microsoft.com/office/powerpoint/2010/main" val="868035999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tshållare för bild 11">
            <a:extLst>
              <a:ext uri="{FF2B5EF4-FFF2-40B4-BE49-F238E27FC236}">
                <a16:creationId xmlns:a16="http://schemas.microsoft.com/office/drawing/2014/main" id="{19AF062D-E7A8-4390-A4B9-8010C243AC14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1" b="9611"/>
          <a:stretch>
            <a:fillRect/>
          </a:stretch>
        </p:blipFill>
        <p:spPr/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CC4C4F81-F6DE-4E68-97B1-A5952AC5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81" y="738408"/>
            <a:ext cx="11908988" cy="814411"/>
          </a:xfrm>
        </p:spPr>
        <p:txBody>
          <a:bodyPr/>
          <a:lstStyle/>
          <a:p>
            <a:r>
              <a:rPr lang="sv-SE" dirty="0"/>
              <a:t>MOBILIA MALMÖ</a:t>
            </a:r>
            <a:br>
              <a:rPr lang="sv-SE" dirty="0"/>
            </a:br>
            <a:endParaRPr lang="sv-SE" dirty="0"/>
          </a:p>
        </p:txBody>
      </p:sp>
      <p:sp>
        <p:nvSpPr>
          <p:cNvPr id="10" name="Frihandsfigur: Form 9">
            <a:extLst>
              <a:ext uri="{FF2B5EF4-FFF2-40B4-BE49-F238E27FC236}">
                <a16:creationId xmlns:a16="http://schemas.microsoft.com/office/drawing/2014/main" id="{5A300E3E-F988-452A-8384-CA694655BCC9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550947" y="5446030"/>
            <a:ext cx="4268312" cy="1719166"/>
          </a:xfrm>
          <a:custGeom>
            <a:avLst/>
            <a:gdLst>
              <a:gd name="connsiteX0" fmla="*/ 0 w 3871322"/>
              <a:gd name="connsiteY0" fmla="*/ 0 h 1559269"/>
              <a:gd name="connsiteX1" fmla="*/ 3697646 w 3871322"/>
              <a:gd name="connsiteY1" fmla="*/ 0 h 1559269"/>
              <a:gd name="connsiteX2" fmla="*/ 3871322 w 3871322"/>
              <a:gd name="connsiteY2" fmla="*/ 1559269 h 1559269"/>
              <a:gd name="connsiteX3" fmla="*/ 0 w 3871322"/>
              <a:gd name="connsiteY3" fmla="*/ 1559269 h 15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1322" h="1559269">
                <a:moveTo>
                  <a:pt x="0" y="0"/>
                </a:moveTo>
                <a:lnTo>
                  <a:pt x="3697646" y="0"/>
                </a:lnTo>
                <a:lnTo>
                  <a:pt x="3871322" y="1559269"/>
                </a:lnTo>
                <a:lnTo>
                  <a:pt x="0" y="1559269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38150" rtlCol="0" anchor="ctr">
            <a:noAutofit/>
          </a:bodyPr>
          <a:lstStyle/>
          <a:p>
            <a:pPr defTabSz="1008126" fontAlgn="auto">
              <a:spcBef>
                <a:spcPts val="221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Area 13,200 sqm </a:t>
            </a:r>
          </a:p>
          <a:p>
            <a:pPr defTabSz="1008126" fontAlgn="auto">
              <a:spcBef>
                <a:spcPts val="221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Investment SEK 540 m</a:t>
            </a:r>
          </a:p>
          <a:p>
            <a:pPr defTabSz="1008126" fontAlgn="auto">
              <a:spcBef>
                <a:spcPts val="221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Rental value ex premiums SEK 37 m</a:t>
            </a:r>
          </a:p>
          <a:p>
            <a:pPr defTabSz="1008126" fontAlgn="auto">
              <a:spcBef>
                <a:spcPts val="221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Completed 2020</a:t>
            </a:r>
          </a:p>
          <a:p>
            <a:pPr defTabSz="1008126" fontAlgn="auto">
              <a:spcBef>
                <a:spcPts val="221"/>
              </a:spcBef>
              <a:spcAft>
                <a:spcPts val="0"/>
              </a:spcAft>
              <a:buClr>
                <a:srgbClr val="6E746F"/>
              </a:buClr>
            </a:pPr>
            <a:r>
              <a:rPr lang="en-GB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Residential, movie theatre, retail, children’s culture</a:t>
            </a:r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7520A8DB-C825-4FB5-8866-B137947AB74A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1521628" y="496057"/>
            <a:ext cx="1920969" cy="762791"/>
          </a:xfrm>
          <a:custGeom>
            <a:avLst/>
            <a:gdLst>
              <a:gd name="connsiteX0" fmla="*/ 0 w 1742302"/>
              <a:gd name="connsiteY0" fmla="*/ 0 h 691845"/>
              <a:gd name="connsiteX1" fmla="*/ 1742302 w 1742302"/>
              <a:gd name="connsiteY1" fmla="*/ 0 h 691845"/>
              <a:gd name="connsiteX2" fmla="*/ 1742302 w 1742302"/>
              <a:gd name="connsiteY2" fmla="*/ 691845 h 691845"/>
              <a:gd name="connsiteX3" fmla="*/ 77060 w 1742302"/>
              <a:gd name="connsiteY3" fmla="*/ 691845 h 69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302" h="691845">
                <a:moveTo>
                  <a:pt x="0" y="0"/>
                </a:moveTo>
                <a:lnTo>
                  <a:pt x="1742302" y="0"/>
                </a:lnTo>
                <a:lnTo>
                  <a:pt x="1742302" y="691845"/>
                </a:lnTo>
                <a:lnTo>
                  <a:pt x="77060" y="69184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9903" tIns="50408" rIns="100817" bIns="504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sv-SE" sz="1654" b="1" dirty="0">
                <a:solidFill>
                  <a:srgbClr val="FFFFFF"/>
                </a:solidFill>
                <a:latin typeface="Verdana"/>
              </a:rPr>
              <a:t>DECIDED PROJECT</a:t>
            </a:r>
          </a:p>
        </p:txBody>
      </p:sp>
    </p:spTree>
    <p:extLst>
      <p:ext uri="{BB962C8B-B14F-4D97-AF65-F5344CB8AC3E}">
        <p14:creationId xmlns:p14="http://schemas.microsoft.com/office/powerpoint/2010/main" val="2068467153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tshållare för bild 6">
            <a:extLst>
              <a:ext uri="{FF2B5EF4-FFF2-40B4-BE49-F238E27FC236}">
                <a16:creationId xmlns:a16="http://schemas.microsoft.com/office/drawing/2014/main" id="{BF1CF996-3474-421D-8BC9-F2AFF189AF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38AB475B-EA73-410B-81A0-955FD78BDC4F}"/>
              </a:ext>
            </a:extLst>
          </p:cNvPr>
          <p:cNvSpPr/>
          <p:nvPr/>
        </p:nvSpPr>
        <p:spPr bwMode="gray">
          <a:xfrm>
            <a:off x="353" y="-1"/>
            <a:ext cx="13442244" cy="3471307"/>
          </a:xfrm>
          <a:prstGeom prst="rect">
            <a:avLst/>
          </a:prstGeom>
          <a:gradFill>
            <a:gsLst>
              <a:gs pos="0">
                <a:srgbClr val="002B60">
                  <a:alpha val="64706"/>
                </a:srgbClr>
              </a:gs>
              <a:gs pos="7000">
                <a:schemeClr val="tx1">
                  <a:alpha val="64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662"/>
              </a:spcBef>
              <a:spcAft>
                <a:spcPts val="0"/>
              </a:spcAft>
            </a:pPr>
            <a:endParaRPr lang="sv-SE" sz="1985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771D7D07-4635-46B4-B79E-BBC58C8A0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81" y="738408"/>
            <a:ext cx="11908988" cy="814411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Letter </a:t>
            </a:r>
            <a:r>
              <a:rPr lang="sv-SE" dirty="0" err="1">
                <a:solidFill>
                  <a:schemeClr val="bg1"/>
                </a:solidFill>
              </a:rPr>
              <a:t>of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intent</a:t>
            </a:r>
            <a:r>
              <a:rPr lang="sv-SE" dirty="0">
                <a:solidFill>
                  <a:schemeClr val="bg1"/>
                </a:solidFill>
              </a:rPr>
              <a:t> SLAKTHUSOMRÅDET</a:t>
            </a:r>
            <a:br>
              <a:rPr lang="sv-SE" dirty="0">
                <a:solidFill>
                  <a:schemeClr val="bg1"/>
                </a:solidFill>
              </a:rPr>
            </a:b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5" name="Frihandsfigur: Form 4">
            <a:extLst>
              <a:ext uri="{FF2B5EF4-FFF2-40B4-BE49-F238E27FC236}">
                <a16:creationId xmlns:a16="http://schemas.microsoft.com/office/drawing/2014/main" id="{1EF5B6DC-5C29-4A82-8C1C-E6B014E52B49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550947" y="5446030"/>
            <a:ext cx="4268312" cy="1719166"/>
          </a:xfrm>
          <a:custGeom>
            <a:avLst/>
            <a:gdLst>
              <a:gd name="connsiteX0" fmla="*/ 0 w 3871322"/>
              <a:gd name="connsiteY0" fmla="*/ 0 h 1559269"/>
              <a:gd name="connsiteX1" fmla="*/ 3697646 w 3871322"/>
              <a:gd name="connsiteY1" fmla="*/ 0 h 1559269"/>
              <a:gd name="connsiteX2" fmla="*/ 3871322 w 3871322"/>
              <a:gd name="connsiteY2" fmla="*/ 1559269 h 1559269"/>
              <a:gd name="connsiteX3" fmla="*/ 0 w 3871322"/>
              <a:gd name="connsiteY3" fmla="*/ 1559269 h 15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1322" h="1559269">
                <a:moveTo>
                  <a:pt x="0" y="0"/>
                </a:moveTo>
                <a:lnTo>
                  <a:pt x="3697646" y="0"/>
                </a:lnTo>
                <a:lnTo>
                  <a:pt x="3871322" y="1559269"/>
                </a:lnTo>
                <a:lnTo>
                  <a:pt x="0" y="1559269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38150" rtlCol="0" anchor="ctr">
            <a:noAutofit/>
          </a:bodyPr>
          <a:lstStyle/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sv-SE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Area 200,000 </a:t>
            </a:r>
            <a:r>
              <a:rPr lang="sv-SE" sz="1544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sqm</a:t>
            </a:r>
            <a:r>
              <a:rPr lang="sv-SE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defTabSz="1008126" fontAlgn="auto">
              <a:spcBef>
                <a:spcPct val="20000"/>
              </a:spcBef>
              <a:spcAft>
                <a:spcPts val="0"/>
              </a:spcAft>
              <a:buClr>
                <a:srgbClr val="6E746F"/>
              </a:buClr>
            </a:pPr>
            <a:r>
              <a:rPr lang="sv-SE" sz="1544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Investment SEK 8 </a:t>
            </a:r>
            <a:r>
              <a:rPr lang="sv-SE" sz="1544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bn</a:t>
            </a:r>
            <a:endParaRPr lang="sv-SE" sz="1544" dirty="0">
              <a:solidFill>
                <a:srgbClr val="000000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327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Platshållare för diagram 17">
            <a:extLst>
              <a:ext uri="{FF2B5EF4-FFF2-40B4-BE49-F238E27FC236}">
                <a16:creationId xmlns:a16="http://schemas.microsoft.com/office/drawing/2014/main" id="{99C48395-945A-4F65-A69C-07274DA6784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367653" y="0"/>
          <a:ext cx="7934075" cy="7445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ubrik 1">
            <a:extLst>
              <a:ext uri="{FF2B5EF4-FFF2-40B4-BE49-F238E27FC236}">
                <a16:creationId xmlns:a16="http://schemas.microsoft.com/office/drawing/2014/main" id="{2544DA56-A888-46EB-8B8F-337B60C3A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Slakthusområdet</a:t>
            </a:r>
            <a:r>
              <a:rPr lang="en-GB" dirty="0"/>
              <a:t> – letter of intent</a:t>
            </a:r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134E820A-6FC4-40CD-85D7-CB4FE88FEB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6982" y="2033839"/>
          <a:ext cx="5478414" cy="2177492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903679">
                  <a:extLst>
                    <a:ext uri="{9D8B030D-6E8A-4147-A177-3AD203B41FA5}">
                      <a16:colId xmlns:a16="http://schemas.microsoft.com/office/drawing/2014/main" val="2677141874"/>
                    </a:ext>
                  </a:extLst>
                </a:gridCol>
                <a:gridCol w="1159483">
                  <a:extLst>
                    <a:ext uri="{9D8B030D-6E8A-4147-A177-3AD203B41FA5}">
                      <a16:colId xmlns:a16="http://schemas.microsoft.com/office/drawing/2014/main" val="3987190034"/>
                    </a:ext>
                  </a:extLst>
                </a:gridCol>
                <a:gridCol w="1415252">
                  <a:extLst>
                    <a:ext uri="{9D8B030D-6E8A-4147-A177-3AD203B41FA5}">
                      <a16:colId xmlns:a16="http://schemas.microsoft.com/office/drawing/2014/main" val="3885410628"/>
                    </a:ext>
                  </a:extLst>
                </a:gridCol>
              </a:tblGrid>
              <a:tr h="4322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noProof="0">
                          <a:effectLst/>
                          <a:latin typeface="+mn-lt"/>
                        </a:rPr>
                        <a:t>Total Development</a:t>
                      </a:r>
                      <a:endParaRPr lang="en-GB" sz="1200" noProof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76" marR="68576" marT="39692" marB="39692" anchor="ctr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Sqm</a:t>
                      </a:r>
                      <a:r>
                        <a:rPr lang="sv-SE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GFA</a:t>
                      </a:r>
                    </a:p>
                  </a:txBody>
                  <a:tcPr marL="68576" marR="68576" marT="39692" marB="39692" anchor="ctr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Investment (SEK m)</a:t>
                      </a:r>
                    </a:p>
                  </a:txBody>
                  <a:tcPr marL="68576" marR="68576" marT="39692" marB="39692" anchor="ctr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5403151"/>
                  </a:ext>
                </a:extLst>
              </a:tr>
              <a:tr h="2955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Offices</a:t>
                      </a:r>
                    </a:p>
                  </a:txBody>
                  <a:tcPr marL="68576" marR="68576" marT="79383" marB="39692" anchor="ctr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82243" rtl="0" eaLnBrk="1" latinLnBrk="0" hangingPunct="1">
                        <a:spcAft>
                          <a:spcPts val="0"/>
                        </a:spcAft>
                      </a:pPr>
                      <a:r>
                        <a:rPr lang="sv-SE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77 000</a:t>
                      </a:r>
                    </a:p>
                  </a:txBody>
                  <a:tcPr marL="68576" marR="68576" marT="79383" marB="39692" anchor="ctr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82243" rtl="0" eaLnBrk="1" latinLnBrk="0" hangingPunct="1">
                        <a:spcAft>
                          <a:spcPts val="0"/>
                        </a:spcAft>
                      </a:pPr>
                      <a:endParaRPr lang="sv-SE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6" marR="68576" marT="79383" marB="39692" anchor="ctr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061497"/>
                  </a:ext>
                </a:extLst>
              </a:tr>
              <a:tr h="255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noProof="0">
                          <a:effectLst/>
                          <a:latin typeface="+mn-lt"/>
                        </a:rPr>
                        <a:t>Residential</a:t>
                      </a:r>
                    </a:p>
                  </a:txBody>
                  <a:tcPr marL="68576" marR="68576" marT="39692" marB="396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82243" rtl="0" eaLnBrk="1" latinLnBrk="0" hangingPunct="1">
                        <a:spcAft>
                          <a:spcPts val="0"/>
                        </a:spcAft>
                      </a:pPr>
                      <a:r>
                        <a:rPr lang="sv-SE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44 000</a:t>
                      </a:r>
                    </a:p>
                  </a:txBody>
                  <a:tcPr marL="68576" marR="68576" marT="39692" marB="396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82243" rtl="0" eaLnBrk="1" latinLnBrk="0" hangingPunct="1">
                        <a:spcAft>
                          <a:spcPts val="0"/>
                        </a:spcAft>
                      </a:pPr>
                      <a:endParaRPr lang="sv-SE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6" marR="68576" marT="39692" marB="3969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5927557"/>
                  </a:ext>
                </a:extLst>
              </a:tr>
              <a:tr h="255813">
                <a:tc>
                  <a:txBody>
                    <a:bodyPr/>
                    <a:lstStyle/>
                    <a:p>
                      <a:pPr marL="0" marR="0" lvl="0" indent="0" algn="l" defTabSz="7822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Retail (lower floors)</a:t>
                      </a:r>
                    </a:p>
                  </a:txBody>
                  <a:tcPr marL="68576" marR="68576" marT="39692" marB="396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822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28 000</a:t>
                      </a:r>
                    </a:p>
                  </a:txBody>
                  <a:tcPr marL="68576" marR="68576" marT="39692" marB="396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822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6" marR="68576" marT="39692" marB="3969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5366099"/>
                  </a:ext>
                </a:extLst>
              </a:tr>
              <a:tr h="255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Culture</a:t>
                      </a:r>
                    </a:p>
                  </a:txBody>
                  <a:tcPr marL="68576" marR="68576" marT="39692" marB="396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822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11 000</a:t>
                      </a:r>
                    </a:p>
                  </a:txBody>
                  <a:tcPr marL="68576" marR="68576" marT="39692" marB="396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822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6" marR="68576" marT="39692" marB="3969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219829"/>
                  </a:ext>
                </a:extLst>
              </a:tr>
              <a:tr h="295504">
                <a:tc>
                  <a:txBody>
                    <a:bodyPr/>
                    <a:lstStyle/>
                    <a:p>
                      <a:pPr marL="0" marR="0" lvl="0" indent="0" algn="l" defTabSz="7822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>
                          <a:effectLst/>
                          <a:latin typeface="+mn-lt"/>
                        </a:rPr>
                        <a:t>Education</a:t>
                      </a:r>
                      <a:endParaRPr lang="en-GB" sz="1200" noProof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76" marR="68576" marT="39692" marB="79383" anchor="ctr"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822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7 000</a:t>
                      </a:r>
                    </a:p>
                  </a:txBody>
                  <a:tcPr marL="68576" marR="68576" marT="39692" marB="79383" anchor="ctr"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822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6" marR="68576" marT="39692" marB="79383" anchor="ctr"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2925466"/>
                  </a:ext>
                </a:extLst>
              </a:tr>
              <a:tr h="3351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68576" marR="68576" marT="79383" marB="79383" anchor="ctr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822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167 000</a:t>
                      </a:r>
                    </a:p>
                  </a:txBody>
                  <a:tcPr marL="68576" marR="68576" marT="79383" marB="79383" anchor="ctr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822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7 000</a:t>
                      </a:r>
                    </a:p>
                  </a:txBody>
                  <a:tcPr marL="68576" marR="68576" marT="79383" marB="79383" anchor="ctr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107315"/>
                  </a:ext>
                </a:extLst>
              </a:tr>
            </a:tbl>
          </a:graphicData>
        </a:graphic>
      </p:graphicFrame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86350421-CE65-4B96-899B-4798978C95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6980" y="5012768"/>
          <a:ext cx="5478416" cy="1247511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652277">
                  <a:extLst>
                    <a:ext uri="{9D8B030D-6E8A-4147-A177-3AD203B41FA5}">
                      <a16:colId xmlns:a16="http://schemas.microsoft.com/office/drawing/2014/main" val="2677141874"/>
                    </a:ext>
                  </a:extLst>
                </a:gridCol>
                <a:gridCol w="1826139">
                  <a:extLst>
                    <a:ext uri="{9D8B030D-6E8A-4147-A177-3AD203B41FA5}">
                      <a16:colId xmlns:a16="http://schemas.microsoft.com/office/drawing/2014/main" val="3987190034"/>
                    </a:ext>
                  </a:extLst>
                </a:gridCol>
              </a:tblGrid>
              <a:tr h="2955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noProof="0" dirty="0"/>
                        <a:t>Initial purchase price </a:t>
                      </a:r>
                      <a:endParaRPr lang="en-GB" sz="1200" b="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76" marR="68576" marT="79383" marB="39692" anchor="ctr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v-SE" sz="1200" b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SEK 1 000 m</a:t>
                      </a:r>
                    </a:p>
                  </a:txBody>
                  <a:tcPr marL="68576" marR="119075" marT="79383" marB="39692" anchor="ctr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5403151"/>
                  </a:ext>
                </a:extLst>
              </a:tr>
              <a:tr h="255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noProof="0" dirty="0"/>
                        <a:t>Investments projects</a:t>
                      </a:r>
                      <a:endParaRPr lang="en-GB" sz="1200" b="0" noProof="0" dirty="0">
                        <a:effectLst/>
                        <a:latin typeface="+mn-lt"/>
                      </a:endParaRPr>
                    </a:p>
                  </a:txBody>
                  <a:tcPr marL="68576" marR="68576" marT="39692" marB="39692" anchor="ctr"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782243" rtl="0" eaLnBrk="1" latinLnBrk="0" hangingPunct="1">
                        <a:spcAft>
                          <a:spcPts val="0"/>
                        </a:spcAft>
                      </a:pPr>
                      <a:r>
                        <a:rPr lang="sv-SE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SEK 6 000 m</a:t>
                      </a:r>
                    </a:p>
                  </a:txBody>
                  <a:tcPr marL="68576" marR="119075" marT="39692" marB="39692" anchor="ctr"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5927557"/>
                  </a:ext>
                </a:extLst>
              </a:tr>
              <a:tr h="3351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noProof="0"/>
                        <a:t>Option Palmfelt Center </a:t>
                      </a:r>
                      <a:endParaRPr lang="en-GB" sz="1200" b="0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6" marR="68576" marT="79383" marB="7938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782243" rtl="0" eaLnBrk="1" latinLnBrk="0" hangingPunct="1">
                        <a:spcAft>
                          <a:spcPts val="0"/>
                        </a:spcAft>
                      </a:pPr>
                      <a:r>
                        <a:rPr lang="sv-SE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SEK 1 000 m</a:t>
                      </a:r>
                    </a:p>
                  </a:txBody>
                  <a:tcPr marL="68576" marR="119075" marT="79383" marB="7938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5366099"/>
                  </a:ext>
                </a:extLst>
              </a:tr>
              <a:tr h="33519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noProof="0" dirty="0"/>
                        <a:t>Total</a:t>
                      </a:r>
                    </a:p>
                  </a:txBody>
                  <a:tcPr marL="68576" marR="68576" marT="79383" marB="79383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822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1" dirty="0"/>
                        <a:t>SEK 8 000 m</a:t>
                      </a:r>
                      <a:endParaRPr lang="sv-SE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6" marR="119075" marT="79383" marB="79383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107315"/>
                  </a:ext>
                </a:extLst>
              </a:tr>
            </a:tbl>
          </a:graphicData>
        </a:graphic>
      </p:graphicFrame>
      <p:sp>
        <p:nvSpPr>
          <p:cNvPr id="14" name="Platshållare för text 45">
            <a:extLst>
              <a:ext uri="{FF2B5EF4-FFF2-40B4-BE49-F238E27FC236}">
                <a16:creationId xmlns:a16="http://schemas.microsoft.com/office/drawing/2014/main" id="{9288DBBF-17CC-4E14-BF0C-56EEF76AE8BC}"/>
              </a:ext>
            </a:extLst>
          </p:cNvPr>
          <p:cNvSpPr txBox="1">
            <a:spLocks/>
          </p:cNvSpPr>
          <p:nvPr/>
        </p:nvSpPr>
        <p:spPr>
          <a:xfrm>
            <a:off x="8280723" y="2196975"/>
            <a:ext cx="5021005" cy="257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>
              <a:lnSpc>
                <a:spcPct val="100000"/>
              </a:lnSpc>
              <a:spcBef>
                <a:spcPts val="800"/>
              </a:spcBef>
              <a:buFont typeface="Arial Black" panose="020B0A04020102020204" pitchFamily="34" charset="0"/>
              <a:buNone/>
              <a:defRPr sz="1200"/>
            </a:lvl1pPr>
            <a:lvl2pPr indent="0">
              <a:lnSpc>
                <a:spcPct val="100000"/>
              </a:lnSpc>
              <a:spcBef>
                <a:spcPts val="400"/>
              </a:spcBef>
              <a:buFont typeface="Verdana" panose="020B0604030504040204" pitchFamily="34" charset="0"/>
              <a:buNone/>
              <a:defRPr sz="1100"/>
            </a:lvl2pPr>
            <a:lvl3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50"/>
            </a:lvl3pPr>
            <a:lvl4pPr indent="0">
              <a:lnSpc>
                <a:spcPct val="100000"/>
              </a:lnSpc>
              <a:spcBef>
                <a:spcPts val="200"/>
              </a:spcBef>
              <a:buFont typeface="Verdana" panose="020B0604030504040204" pitchFamily="34" charset="0"/>
              <a:buNone/>
              <a:defRPr sz="1000"/>
            </a:lvl4pPr>
            <a:lvl5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1008126" fontAlgn="auto">
              <a:spcBef>
                <a:spcPts val="882"/>
              </a:spcBef>
              <a:spcAft>
                <a:spcPts val="0"/>
              </a:spcAft>
            </a:pPr>
            <a:r>
              <a:rPr lang="en-GB" sz="1323" dirty="0">
                <a:solidFill>
                  <a:srgbClr val="000000"/>
                </a:solidFill>
                <a:latin typeface="Verdana"/>
                <a:cs typeface="+mn-cs"/>
              </a:rPr>
              <a:t>Distribution by type</a:t>
            </a:r>
          </a:p>
        </p:txBody>
      </p: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041D4DF2-0A52-4766-A55F-66CD438691E8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 bwMode="gray">
          <a:xfrm>
            <a:off x="8280723" y="2451677"/>
            <a:ext cx="4395246" cy="0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829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grpSp>
        <p:nvGrpSpPr>
          <p:cNvPr id="4" name="Grupp 3"/>
          <p:cNvGrpSpPr/>
          <p:nvPr/>
        </p:nvGrpSpPr>
        <p:grpSpPr>
          <a:xfrm>
            <a:off x="1669" y="-1"/>
            <a:ext cx="13439612" cy="7561263"/>
            <a:chOff x="1194" y="0"/>
            <a:chExt cx="12189612" cy="6858000"/>
          </a:xfrm>
        </p:grpSpPr>
        <p:pic>
          <p:nvPicPr>
            <p:cNvPr id="5" name="Bildobjekt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" y="0"/>
              <a:ext cx="12189612" cy="6858000"/>
            </a:xfrm>
            <a:prstGeom prst="rect">
              <a:avLst/>
            </a:prstGeom>
          </p:spPr>
        </p:pic>
        <p:pic>
          <p:nvPicPr>
            <p:cNvPr id="6" name="Bildobjekt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85971" y="5449358"/>
              <a:ext cx="1432684" cy="1231499"/>
            </a:xfrm>
            <a:prstGeom prst="rect">
              <a:avLst/>
            </a:prstGeom>
          </p:spPr>
        </p:pic>
      </p:grpSp>
      <p:sp>
        <p:nvSpPr>
          <p:cNvPr id="7" name="Rubrik 1"/>
          <p:cNvSpPr txBox="1">
            <a:spLocks/>
          </p:cNvSpPr>
          <p:nvPr/>
        </p:nvSpPr>
        <p:spPr>
          <a:xfrm>
            <a:off x="1206572" y="2949839"/>
            <a:ext cx="11029805" cy="936104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+mj-lt"/>
              </a:rPr>
              <a:t>SHAREHOLDERS AND THE SHARE</a:t>
            </a:r>
            <a:endParaRPr lang="sv-SE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44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5465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448550"/>
              </p:ext>
            </p:extLst>
          </p:nvPr>
        </p:nvGraphicFramePr>
        <p:xfrm>
          <a:off x="672550" y="1563691"/>
          <a:ext cx="6211092" cy="516926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284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5503">
                <a:tc>
                  <a:txBody>
                    <a:bodyPr/>
                    <a:lstStyle/>
                    <a:p>
                      <a:pPr algn="l" rtl="0" fontAlgn="b"/>
                      <a:r>
                        <a:rPr lang="sv-SE" sz="1400" u="none" strike="noStrike" kern="1200" dirty="0">
                          <a:effectLst/>
                        </a:rPr>
                        <a:t>31/12/2018</a:t>
                      </a:r>
                      <a:endParaRPr lang="sv-SE" sz="14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400" u="none" strike="noStrike" kern="1200" noProof="0" dirty="0">
                          <a:effectLst/>
                        </a:rPr>
                        <a:t>Share of votes</a:t>
                      </a:r>
                      <a:endParaRPr lang="en-US" sz="1400" b="1" u="none" strike="noStrike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400" u="none" strike="noStrike" kern="1200" noProof="0" dirty="0">
                          <a:effectLst/>
                        </a:rPr>
                        <a:t>Share of capital</a:t>
                      </a:r>
                      <a:endParaRPr lang="en-US" sz="1400" b="1" u="none" strike="noStrike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939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u="none" strike="noStrike" kern="1200" noProof="0" dirty="0">
                          <a:effectLst/>
                        </a:rPr>
                        <a:t>Ljungberg family</a:t>
                      </a:r>
                      <a:endParaRPr lang="en-GB" sz="12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29.5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22.0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503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kern="1200" noProof="0" dirty="0">
                          <a:effectLst/>
                        </a:rPr>
                        <a:t>The Stockholm Consumer Cooperative society</a:t>
                      </a:r>
                      <a:endParaRPr lang="en-US" sz="12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23.3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29.2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939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u="none" strike="noStrike" kern="1200" noProof="0" dirty="0" err="1">
                          <a:effectLst/>
                        </a:rPr>
                        <a:t>Holmström</a:t>
                      </a:r>
                      <a:r>
                        <a:rPr lang="en-GB" sz="1200" u="none" strike="noStrike" kern="1200" noProof="0" dirty="0">
                          <a:effectLst/>
                        </a:rPr>
                        <a:t> family</a:t>
                      </a:r>
                      <a:endParaRPr lang="en-GB" sz="12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19.7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12.4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939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u="none" strike="noStrike" kern="1200" noProof="0" dirty="0">
                          <a:effectLst/>
                        </a:rPr>
                        <a:t>Carnegie funds</a:t>
                      </a:r>
                      <a:endParaRPr lang="en-GB" sz="12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5.3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6.6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303">
                <a:tc>
                  <a:txBody>
                    <a:bodyPr/>
                    <a:lstStyle/>
                    <a:p>
                      <a:pPr marL="0" marR="0" indent="0" algn="l" defTabSz="78224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noProof="0" dirty="0">
                          <a:effectLst/>
                        </a:rPr>
                        <a:t>The mutual pension insurance company Varma</a:t>
                      </a:r>
                      <a:endParaRPr lang="en-US" sz="12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4.9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6.1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939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u="none" strike="noStrike" kern="1200" noProof="0" dirty="0">
                          <a:effectLst/>
                        </a:rPr>
                        <a:t>AFA funds</a:t>
                      </a:r>
                      <a:endParaRPr lang="en-GB" sz="12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1.4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1.8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939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u="none" strike="noStrike" kern="1200" noProof="0" dirty="0">
                          <a:effectLst/>
                        </a:rPr>
                        <a:t>Handelsbanken funds</a:t>
                      </a:r>
                      <a:endParaRPr lang="en-GB" sz="12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1.2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1.5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8939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u="none" strike="noStrike" kern="1200" noProof="0" dirty="0" err="1">
                          <a:effectLst/>
                        </a:rPr>
                        <a:t>Norges</a:t>
                      </a:r>
                      <a:r>
                        <a:rPr lang="en-GB" sz="1200" u="none" strike="noStrike" kern="1200" noProof="0" dirty="0">
                          <a:effectLst/>
                        </a:rPr>
                        <a:t> Bank</a:t>
                      </a:r>
                      <a:endParaRPr lang="en-GB" sz="12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1.2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8939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u="none" strike="noStrike" kern="1200" noProof="0" dirty="0" err="1">
                          <a:effectLst/>
                        </a:rPr>
                        <a:t>Margaretha</a:t>
                      </a:r>
                      <a:r>
                        <a:rPr lang="en-GB" sz="1200" u="none" strike="noStrike" kern="1200" noProof="0" dirty="0">
                          <a:effectLst/>
                        </a:rPr>
                        <a:t> </a:t>
                      </a:r>
                      <a:r>
                        <a:rPr lang="en-GB" sz="1200" u="none" strike="noStrike" kern="1200" noProof="0" dirty="0" err="1">
                          <a:effectLst/>
                        </a:rPr>
                        <a:t>af</a:t>
                      </a:r>
                      <a:r>
                        <a:rPr lang="en-GB" sz="1200" u="none" strike="noStrike" kern="1200" noProof="0" dirty="0">
                          <a:effectLst/>
                        </a:rPr>
                        <a:t> </a:t>
                      </a:r>
                      <a:r>
                        <a:rPr lang="en-GB" sz="1200" u="none" strike="noStrike" kern="1200" noProof="0" dirty="0" err="1">
                          <a:effectLst/>
                        </a:rPr>
                        <a:t>Ugglas</a:t>
                      </a:r>
                      <a:endParaRPr lang="en-GB" sz="12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0.9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1.1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5503">
                <a:tc>
                  <a:txBody>
                    <a:bodyPr/>
                    <a:lstStyle/>
                    <a:p>
                      <a:pPr marL="0" marR="0" indent="0" algn="l" defTabSz="78224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noProof="0" dirty="0">
                          <a:effectLst/>
                        </a:rPr>
                        <a:t>The mutual pension insurance company Ilmarinen</a:t>
                      </a:r>
                      <a:endParaRPr lang="en-US" sz="12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0.8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1.1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6081487"/>
                  </a:ext>
                </a:extLst>
              </a:tr>
              <a:tr h="358939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u="none" strike="noStrike" kern="1200" noProof="0" dirty="0">
                          <a:effectLst/>
                        </a:rPr>
                        <a:t>Others (incl. 2.1% repurchased)</a:t>
                      </a:r>
                      <a:endParaRPr lang="en-GB" sz="12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12.0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200" u="none" strike="noStrike" noProof="0" dirty="0">
                          <a:effectLst/>
                        </a:rPr>
                        <a:t>17.0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8939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400" u="none" strike="noStrike" kern="1200" noProof="0" dirty="0">
                          <a:effectLst/>
                        </a:rPr>
                        <a:t>Total shares</a:t>
                      </a:r>
                      <a:endParaRPr lang="en-US" sz="14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GB" sz="1400" u="none" strike="noStrike" noProof="0" dirty="0">
                          <a:effectLst/>
                        </a:rPr>
                        <a:t>100</a:t>
                      </a:r>
                      <a:endParaRPr lang="en-GB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GB" sz="1400" u="none" strike="noStrike" noProof="0" dirty="0">
                          <a:effectLst/>
                        </a:rPr>
                        <a:t>100</a:t>
                      </a:r>
                      <a:endParaRPr lang="en-GB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8" name="Platshållare för 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r="779"/>
          <a:stretch>
            <a:fillRect/>
          </a:stretch>
        </p:blipFill>
        <p:spPr>
          <a:xfrm>
            <a:off x="7333128" y="0"/>
            <a:ext cx="6111935" cy="7561263"/>
          </a:xfrm>
          <a:prstGeom prst="rect">
            <a:avLst/>
          </a:prstGeom>
        </p:spPr>
      </p:pic>
      <p:sp>
        <p:nvSpPr>
          <p:cNvPr id="9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45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8D03EA04-41E3-4289-AA3A-A0508072B991}"/>
              </a:ext>
            </a:extLst>
          </p:cNvPr>
          <p:cNvSpPr txBox="1">
            <a:spLocks/>
          </p:cNvSpPr>
          <p:nvPr/>
        </p:nvSpPr>
        <p:spPr>
          <a:xfrm>
            <a:off x="0" y="730708"/>
            <a:ext cx="7765591" cy="720000"/>
          </a:xfrm>
          <a:prstGeom prst="rect">
            <a:avLst/>
          </a:prstGeom>
          <a:solidFill>
            <a:srgbClr val="6E746F"/>
          </a:solidFill>
        </p:spPr>
        <p:txBody>
          <a:bodyPr lIns="720000" tIns="45708" rIns="91415" bIns="45708"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/>
                <a:cs typeface="Helvetica"/>
              </a:rPr>
              <a:t>STRONG SHAREHOLDERS</a:t>
            </a:r>
          </a:p>
        </p:txBody>
      </p:sp>
    </p:spTree>
    <p:extLst>
      <p:ext uri="{BB962C8B-B14F-4D97-AF65-F5344CB8AC3E}">
        <p14:creationId xmlns:p14="http://schemas.microsoft.com/office/powerpoint/2010/main" val="41260420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46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132FBDB6-722B-48BC-A91C-BAEA07315A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0"/>
          <a:stretch/>
        </p:blipFill>
        <p:spPr>
          <a:xfrm>
            <a:off x="7244629" y="0"/>
            <a:ext cx="6198322" cy="7561263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56C8D56E-EEEB-4D17-93DC-3940FBE7AD50}"/>
              </a:ext>
            </a:extLst>
          </p:cNvPr>
          <p:cNvSpPr txBox="1">
            <a:spLocks/>
          </p:cNvSpPr>
          <p:nvPr/>
        </p:nvSpPr>
        <p:spPr>
          <a:xfrm>
            <a:off x="0" y="730708"/>
            <a:ext cx="7765591" cy="720000"/>
          </a:xfrm>
          <a:prstGeom prst="rect">
            <a:avLst/>
          </a:prstGeom>
          <a:solidFill>
            <a:srgbClr val="6E746F"/>
          </a:solidFill>
        </p:spPr>
        <p:txBody>
          <a:bodyPr lIns="720000" tIns="45708" rIns="91415" bIns="45708"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/>
                <a:cs typeface="Helvetica"/>
              </a:rPr>
              <a:t>INCREASED SHARE LIQUIDITY</a:t>
            </a:r>
          </a:p>
        </p:txBody>
      </p:sp>
      <p:pic>
        <p:nvPicPr>
          <p:cNvPr id="4" name="Bildobjekt 3" descr="En bild som visar skärmbild&#10;&#10;Beskrivning genererad med hög exakthet">
            <a:extLst>
              <a:ext uri="{FF2B5EF4-FFF2-40B4-BE49-F238E27FC236}">
                <a16:creationId xmlns:a16="http://schemas.microsoft.com/office/drawing/2014/main" id="{CC514F92-1426-4646-B289-A84F82C32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95" y="1634325"/>
            <a:ext cx="5321819" cy="557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4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/>
          <p:cNvGrpSpPr/>
          <p:nvPr/>
        </p:nvGrpSpPr>
        <p:grpSpPr>
          <a:xfrm>
            <a:off x="1669" y="-1"/>
            <a:ext cx="13439612" cy="7561263"/>
            <a:chOff x="1194" y="0"/>
            <a:chExt cx="12189612" cy="6858000"/>
          </a:xfrm>
        </p:grpSpPr>
        <p:pic>
          <p:nvPicPr>
            <p:cNvPr id="12" name="Bildobjekt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" y="0"/>
              <a:ext cx="12189612" cy="6858000"/>
            </a:xfrm>
            <a:prstGeom prst="rect">
              <a:avLst/>
            </a:prstGeom>
          </p:spPr>
        </p:pic>
        <p:pic>
          <p:nvPicPr>
            <p:cNvPr id="13" name="Bildobjekt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85971" y="5449358"/>
              <a:ext cx="1432684" cy="1231499"/>
            </a:xfrm>
            <a:prstGeom prst="rect">
              <a:avLst/>
            </a:prstGeom>
          </p:spPr>
        </p:pic>
      </p:grpSp>
      <p:sp>
        <p:nvSpPr>
          <p:cNvPr id="7" name="Rubrik 1"/>
          <p:cNvSpPr txBox="1">
            <a:spLocks/>
          </p:cNvSpPr>
          <p:nvPr/>
        </p:nvSpPr>
        <p:spPr>
          <a:xfrm>
            <a:off x="4273203" y="3060551"/>
            <a:ext cx="5328592" cy="1440160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sv-SE" sz="4800" dirty="0">
                <a:solidFill>
                  <a:schemeClr val="bg1"/>
                </a:solidFill>
                <a:latin typeface="+mj-lt"/>
              </a:rPr>
              <a:t>FINANCIAL</a:t>
            </a:r>
            <a:r>
              <a:rPr lang="sv-SE" sz="4800" dirty="0">
                <a:solidFill>
                  <a:schemeClr val="bg1"/>
                </a:solidFill>
                <a:latin typeface="DINPro-Light" panose="02000504040000020003" pitchFamily="50" charset="0"/>
              </a:rPr>
              <a:t> </a:t>
            </a:r>
            <a:r>
              <a:rPr lang="sv-SE" sz="4800" dirty="0">
                <a:solidFill>
                  <a:schemeClr val="bg1"/>
                </a:solidFill>
                <a:latin typeface="+mj-lt"/>
              </a:rPr>
              <a:t>INFORMATION</a:t>
            </a:r>
          </a:p>
        </p:txBody>
      </p:sp>
      <p:sp>
        <p:nvSpPr>
          <p:cNvPr id="8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47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138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F0777E-36D1-44AA-8BAB-A0A569AFC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81" y="1145614"/>
            <a:ext cx="11593936" cy="407206"/>
          </a:xfrm>
        </p:spPr>
        <p:txBody>
          <a:bodyPr/>
          <a:lstStyle/>
          <a:p>
            <a:r>
              <a:rPr lang="en-GB"/>
              <a:t>Consolidated income statement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55DD5F40-81A3-4304-91D8-3E6E9328698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6981" y="1905742"/>
          <a:ext cx="7683279" cy="4360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86018">
                  <a:extLst>
                    <a:ext uri="{9D8B030D-6E8A-4147-A177-3AD203B41FA5}">
                      <a16:colId xmlns:a16="http://schemas.microsoft.com/office/drawing/2014/main" val="3801541721"/>
                    </a:ext>
                  </a:extLst>
                </a:gridCol>
                <a:gridCol w="291018">
                  <a:extLst>
                    <a:ext uri="{9D8B030D-6E8A-4147-A177-3AD203B41FA5}">
                      <a16:colId xmlns:a16="http://schemas.microsoft.com/office/drawing/2014/main" val="1047134786"/>
                    </a:ext>
                  </a:extLst>
                </a:gridCol>
                <a:gridCol w="925020">
                  <a:extLst>
                    <a:ext uri="{9D8B030D-6E8A-4147-A177-3AD203B41FA5}">
                      <a16:colId xmlns:a16="http://schemas.microsoft.com/office/drawing/2014/main" val="3180183084"/>
                    </a:ext>
                  </a:extLst>
                </a:gridCol>
                <a:gridCol w="883447">
                  <a:extLst>
                    <a:ext uri="{9D8B030D-6E8A-4147-A177-3AD203B41FA5}">
                      <a16:colId xmlns:a16="http://schemas.microsoft.com/office/drawing/2014/main" val="3841918353"/>
                    </a:ext>
                  </a:extLst>
                </a:gridCol>
                <a:gridCol w="997776">
                  <a:extLst>
                    <a:ext uri="{9D8B030D-6E8A-4147-A177-3AD203B41FA5}">
                      <a16:colId xmlns:a16="http://schemas.microsoft.com/office/drawing/2014/main" val="88716360"/>
                    </a:ext>
                  </a:extLst>
                </a:gridCol>
              </a:tblGrid>
              <a:tr h="5284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MSEK</a:t>
                      </a:r>
                    </a:p>
                  </a:txBody>
                  <a:tcPr marL="0" marR="0" marT="79383" marB="7938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200" b="0" i="0" u="none" strike="noStrike" kern="120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9383" marB="7938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endParaRPr lang="sv-SE" sz="1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/>
                      <a:r>
                        <a:rPr lang="sv-SE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Jan-Dec </a:t>
                      </a:r>
                      <a:endParaRPr lang="sv-SE" sz="1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692" marR="79383" marT="79383" marB="7938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2017 </a:t>
                      </a:r>
                    </a:p>
                    <a:p>
                      <a:pPr algn="r"/>
                      <a:r>
                        <a:rPr lang="sv-SE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Jan-Dec </a:t>
                      </a:r>
                    </a:p>
                  </a:txBody>
                  <a:tcPr marL="0" marR="0" marT="79383" marB="7938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200" b="1" i="0">
                          <a:latin typeface="Helvetica"/>
                          <a:cs typeface="Helvetica"/>
                        </a:rPr>
                        <a:t>Δ </a:t>
                      </a:r>
                      <a:r>
                        <a:rPr lang="sv-SE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79383" marB="7938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947510"/>
                  </a:ext>
                </a:extLst>
              </a:tr>
              <a:tr h="303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Rental income 	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sv-SE" sz="1200" b="0" i="0" u="none" strike="noStrike" kern="120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2 412</a:t>
                      </a:r>
                    </a:p>
                  </a:txBody>
                  <a:tcPr marL="39692" marR="79383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2 389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+1,0%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0267977"/>
                  </a:ext>
                </a:extLst>
              </a:tr>
              <a:tr h="303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Property costs	</a:t>
                      </a: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sv-SE" sz="1200" b="0" i="0" u="none" strike="noStrike" kern="120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-764</a:t>
                      </a:r>
                    </a:p>
                  </a:txBody>
                  <a:tcPr marL="39692" marR="79383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-742</a:t>
                      </a: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+2,9%</a:t>
                      </a: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10618"/>
                  </a:ext>
                </a:extLst>
              </a:tr>
              <a:tr h="303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Operating surplus 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sv-SE" sz="1200" b="0" i="0" u="none" strike="noStrike" kern="120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/>
                        <a:t>1 648</a:t>
                      </a:r>
                    </a:p>
                  </a:txBody>
                  <a:tcPr marL="39692" marR="79383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/>
                        <a:t>1 647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/>
                        <a:t>+0,1%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456545"/>
                  </a:ext>
                </a:extLst>
              </a:tr>
              <a:tr h="264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Central administration (property management) 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sv-SE" sz="1200" b="0" i="0" u="none" strike="noStrike" kern="120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-73</a:t>
                      </a:r>
                    </a:p>
                  </a:txBody>
                  <a:tcPr marL="39692" marR="79383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-48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200" dirty="0"/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848066"/>
                  </a:ext>
                </a:extLst>
              </a:tr>
              <a:tr h="264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Project- and construction work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sv-SE" sz="1200" b="0" i="0" u="none" strike="noStrike" kern="120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-59</a:t>
                      </a:r>
                    </a:p>
                  </a:txBody>
                  <a:tcPr marL="39692" marR="79383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-47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200" dirty="0"/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783595"/>
                  </a:ext>
                </a:extLst>
              </a:tr>
              <a:tr h="303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Net financial items </a:t>
                      </a: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sv-SE" sz="1200" b="0" i="0" u="none" strike="noStrike" kern="120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-302</a:t>
                      </a:r>
                    </a:p>
                  </a:txBody>
                  <a:tcPr marL="39692" marR="79383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-372</a:t>
                      </a: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200" dirty="0"/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194683"/>
                  </a:ext>
                </a:extLst>
              </a:tr>
              <a:tr h="303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Profit/loss before changes in value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sv-SE" sz="1200" b="0" i="0" u="none" strike="noStrike" kern="120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/>
                        <a:t>1 214</a:t>
                      </a:r>
                    </a:p>
                  </a:txBody>
                  <a:tcPr marL="39692" marR="79383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/>
                        <a:t>1 180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/>
                        <a:t>+2,9%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2054599"/>
                  </a:ext>
                </a:extLst>
              </a:tr>
              <a:tr h="264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Change in the value of properties, unrealised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sv-SE" sz="1200" b="0" i="0" u="none" strike="noStrike" kern="120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2 516</a:t>
                      </a:r>
                    </a:p>
                  </a:txBody>
                  <a:tcPr marL="39692" marR="79383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1 817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200" dirty="0"/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211934"/>
                  </a:ext>
                </a:extLst>
              </a:tr>
              <a:tr h="264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Change in the value of properties, realised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sv-SE" sz="1200" b="0" i="0" u="none" strike="noStrike" kern="120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121</a:t>
                      </a:r>
                    </a:p>
                  </a:txBody>
                  <a:tcPr marL="39692" marR="79383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-4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200" dirty="0"/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4854813"/>
                  </a:ext>
                </a:extLst>
              </a:tr>
              <a:tr h="303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Change in the value of financial instruments</a:t>
                      </a: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sv-SE" sz="1200" b="0" i="0" u="none" strike="noStrike" kern="120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-69</a:t>
                      </a:r>
                    </a:p>
                  </a:txBody>
                  <a:tcPr marL="39692" marR="79383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116</a:t>
                      </a: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200" dirty="0"/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798179"/>
                  </a:ext>
                </a:extLst>
              </a:tr>
              <a:tr h="303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Profit/loss before tax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sv-SE" sz="1200" b="0" i="0" u="none" strike="noStrike" kern="120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/>
                        <a:t>3 781</a:t>
                      </a:r>
                    </a:p>
                  </a:txBody>
                  <a:tcPr marL="39692" marR="79383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/>
                        <a:t>3 110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200" dirty="0"/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7054833"/>
                  </a:ext>
                </a:extLst>
              </a:tr>
              <a:tr h="303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Tax 	</a:t>
                      </a: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200" b="0" i="0" u="none" strike="noStrike" kern="120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-329</a:t>
                      </a:r>
                    </a:p>
                  </a:txBody>
                  <a:tcPr marL="39692" marR="79383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-551</a:t>
                      </a: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200" dirty="0"/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037508"/>
                  </a:ext>
                </a:extLst>
              </a:tr>
              <a:tr h="3435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Profit for the period</a:t>
                      </a:r>
                    </a:p>
                  </a:txBody>
                  <a:tcPr marL="0" marR="0" marT="79383" marB="7938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sv-SE" sz="1200" b="0" i="0" u="none" strike="noStrike" kern="120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9383" marB="7938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/>
                        <a:t>3 453</a:t>
                      </a:r>
                    </a:p>
                  </a:txBody>
                  <a:tcPr marL="39692" marR="79383" marT="79383" marB="7938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/>
                        <a:t>2 559</a:t>
                      </a:r>
                    </a:p>
                  </a:txBody>
                  <a:tcPr marL="0" marR="0" marT="79383" marB="7938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200" dirty="0"/>
                    </a:p>
                  </a:txBody>
                  <a:tcPr marL="0" marR="0" marT="79383" marB="7938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889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905765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>
            <a:extLst>
              <a:ext uri="{FF2B5EF4-FFF2-40B4-BE49-F238E27FC236}">
                <a16:creationId xmlns:a16="http://schemas.microsoft.com/office/drawing/2014/main" id="{C3D444BF-69A6-4A48-9595-3EDB94036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Rental income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AE5CB925-878D-4D34-B9A4-92F8ADF77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981" y="2033839"/>
            <a:ext cx="4135156" cy="4540597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EPRA vacancy rate  5 %</a:t>
            </a:r>
          </a:p>
          <a:p>
            <a:r>
              <a:rPr lang="en-GB" dirty="0"/>
              <a:t>Net letting positive SEK 144 m</a:t>
            </a: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7EF97606-FC1C-4BBB-AA34-F03BBB14FAD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56156" y="1727005"/>
          <a:ext cx="5519814" cy="2272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7295">
                  <a:extLst>
                    <a:ext uri="{9D8B030D-6E8A-4147-A177-3AD203B41FA5}">
                      <a16:colId xmlns:a16="http://schemas.microsoft.com/office/drawing/2014/main" val="3801541721"/>
                    </a:ext>
                  </a:extLst>
                </a:gridCol>
                <a:gridCol w="1164173">
                  <a:extLst>
                    <a:ext uri="{9D8B030D-6E8A-4147-A177-3AD203B41FA5}">
                      <a16:colId xmlns:a16="http://schemas.microsoft.com/office/drawing/2014/main" val="3180183084"/>
                    </a:ext>
                  </a:extLst>
                </a:gridCol>
                <a:gridCol w="1164173">
                  <a:extLst>
                    <a:ext uri="{9D8B030D-6E8A-4147-A177-3AD203B41FA5}">
                      <a16:colId xmlns:a16="http://schemas.microsoft.com/office/drawing/2014/main" val="3841918353"/>
                    </a:ext>
                  </a:extLst>
                </a:gridCol>
                <a:gridCol w="1164173">
                  <a:extLst>
                    <a:ext uri="{9D8B030D-6E8A-4147-A177-3AD203B41FA5}">
                      <a16:colId xmlns:a16="http://schemas.microsoft.com/office/drawing/2014/main" val="88716360"/>
                    </a:ext>
                  </a:extLst>
                </a:gridCol>
              </a:tblGrid>
              <a:tr h="5284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0" marR="0" marT="79383" marB="7938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endParaRPr lang="sv-SE" sz="1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/>
                      <a:r>
                        <a:rPr lang="sv-SE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1/1-31/12</a:t>
                      </a:r>
                      <a:r>
                        <a:rPr lang="sv-SE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sv-SE" sz="1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692" marR="79383" marT="79383" marB="7938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2017 </a:t>
                      </a:r>
                    </a:p>
                    <a:p>
                      <a:pPr algn="r"/>
                      <a:r>
                        <a:rPr lang="sv-SE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1/1-31/12 </a:t>
                      </a:r>
                    </a:p>
                  </a:txBody>
                  <a:tcPr marL="0" marR="0" marT="79383" marB="7938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200" b="1" i="0">
                          <a:latin typeface="Helvetica"/>
                          <a:cs typeface="Helvetica"/>
                        </a:rPr>
                        <a:t>Δ </a:t>
                      </a:r>
                      <a:r>
                        <a:rPr lang="sv-SE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79383" marB="7938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947510"/>
                  </a:ext>
                </a:extLst>
              </a:tr>
              <a:tr h="303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Like-for-like portfolio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2 025</a:t>
                      </a:r>
                    </a:p>
                  </a:txBody>
                  <a:tcPr marL="39692" marR="79383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1 969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+2,9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0267977"/>
                  </a:ext>
                </a:extLst>
              </a:tr>
              <a:tr h="264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Non-recurring renum.	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5</a:t>
                      </a:r>
                    </a:p>
                  </a:txBody>
                  <a:tcPr marL="39692" marR="79383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53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200" dirty="0"/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3561958"/>
                  </a:ext>
                </a:extLst>
              </a:tr>
              <a:tr h="264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Project properties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140</a:t>
                      </a:r>
                    </a:p>
                  </a:txBody>
                  <a:tcPr marL="39692" marR="79383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90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200" dirty="0"/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6181659"/>
                  </a:ext>
                </a:extLst>
              </a:tr>
              <a:tr h="264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Acquisitions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116</a:t>
                      </a:r>
                    </a:p>
                  </a:txBody>
                  <a:tcPr marL="39692" marR="79383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67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200" dirty="0"/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539553"/>
                  </a:ext>
                </a:extLst>
              </a:tr>
              <a:tr h="303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Sold properties</a:t>
                      </a: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126</a:t>
                      </a:r>
                    </a:p>
                  </a:txBody>
                  <a:tcPr marL="39692" marR="79383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211</a:t>
                      </a: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200" dirty="0"/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10618"/>
                  </a:ext>
                </a:extLst>
              </a:tr>
              <a:tr h="3435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Rental income </a:t>
                      </a:r>
                    </a:p>
                  </a:txBody>
                  <a:tcPr marL="0" marR="0" marT="79383" marB="7938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/>
                        <a:t>2 412</a:t>
                      </a:r>
                    </a:p>
                  </a:txBody>
                  <a:tcPr marL="39692" marR="79383" marT="79383" marB="7938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/>
                        <a:t>2 389</a:t>
                      </a:r>
                    </a:p>
                  </a:txBody>
                  <a:tcPr marL="0" marR="0" marT="79383" marB="7938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/>
                        <a:t>+1,0</a:t>
                      </a:r>
                    </a:p>
                  </a:txBody>
                  <a:tcPr marL="0" marR="0" marT="79383" marB="7938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456545"/>
                  </a:ext>
                </a:extLst>
              </a:tr>
            </a:tbl>
          </a:graphicData>
        </a:graphic>
      </p:graphicFrame>
      <p:sp>
        <p:nvSpPr>
          <p:cNvPr id="15" name="Platshållare för text 45">
            <a:extLst>
              <a:ext uri="{FF2B5EF4-FFF2-40B4-BE49-F238E27FC236}">
                <a16:creationId xmlns:a16="http://schemas.microsoft.com/office/drawing/2014/main" id="{4647AF0C-F8B3-4A69-B629-90FFF21E49ED}"/>
              </a:ext>
            </a:extLst>
          </p:cNvPr>
          <p:cNvSpPr txBox="1">
            <a:spLocks/>
          </p:cNvSpPr>
          <p:nvPr/>
        </p:nvSpPr>
        <p:spPr>
          <a:xfrm>
            <a:off x="7162443" y="1315284"/>
            <a:ext cx="5327281" cy="257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>
              <a:lnSpc>
                <a:spcPct val="100000"/>
              </a:lnSpc>
              <a:spcBef>
                <a:spcPts val="800"/>
              </a:spcBef>
              <a:buFont typeface="Arial Black" panose="020B0A04020102020204" pitchFamily="34" charset="0"/>
              <a:buNone/>
              <a:defRPr sz="1200"/>
            </a:lvl1pPr>
            <a:lvl2pPr indent="0">
              <a:lnSpc>
                <a:spcPct val="100000"/>
              </a:lnSpc>
              <a:spcBef>
                <a:spcPts val="400"/>
              </a:spcBef>
              <a:buFont typeface="Verdana" panose="020B0604030504040204" pitchFamily="34" charset="0"/>
              <a:buNone/>
              <a:defRPr sz="1100"/>
            </a:lvl2pPr>
            <a:lvl3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50"/>
            </a:lvl3pPr>
            <a:lvl4pPr indent="0">
              <a:lnSpc>
                <a:spcPct val="100000"/>
              </a:lnSpc>
              <a:spcBef>
                <a:spcPts val="200"/>
              </a:spcBef>
              <a:buFont typeface="Verdana" panose="020B0604030504040204" pitchFamily="34" charset="0"/>
              <a:buNone/>
              <a:defRPr sz="1000"/>
            </a:lvl4pPr>
            <a:lvl5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1008126" fontAlgn="auto">
              <a:spcBef>
                <a:spcPts val="882"/>
              </a:spcBef>
              <a:spcAft>
                <a:spcPts val="0"/>
              </a:spcAft>
            </a:pPr>
            <a:r>
              <a:rPr lang="en-GB" sz="1323">
                <a:solidFill>
                  <a:srgbClr val="000000"/>
                </a:solidFill>
                <a:latin typeface="Verdana"/>
                <a:cs typeface="+mn-cs"/>
              </a:rPr>
              <a:t>Rental income trend (MSEK)</a:t>
            </a:r>
          </a:p>
        </p:txBody>
      </p: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4F1AB8D5-1F3C-4474-A543-3CB344C3E9D6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 bwMode="gray">
          <a:xfrm>
            <a:off x="7167332" y="1569986"/>
            <a:ext cx="5508638" cy="0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ell 16">
            <a:extLst>
              <a:ext uri="{FF2B5EF4-FFF2-40B4-BE49-F238E27FC236}">
                <a16:creationId xmlns:a16="http://schemas.microsoft.com/office/drawing/2014/main" id="{0E5B1DE5-149A-48E4-BCD2-D834F7A5DC8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56156" y="4850136"/>
          <a:ext cx="5519814" cy="20082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7295">
                  <a:extLst>
                    <a:ext uri="{9D8B030D-6E8A-4147-A177-3AD203B41FA5}">
                      <a16:colId xmlns:a16="http://schemas.microsoft.com/office/drawing/2014/main" val="3801541721"/>
                    </a:ext>
                  </a:extLst>
                </a:gridCol>
                <a:gridCol w="1164173">
                  <a:extLst>
                    <a:ext uri="{9D8B030D-6E8A-4147-A177-3AD203B41FA5}">
                      <a16:colId xmlns:a16="http://schemas.microsoft.com/office/drawing/2014/main" val="3180183084"/>
                    </a:ext>
                  </a:extLst>
                </a:gridCol>
                <a:gridCol w="1164173">
                  <a:extLst>
                    <a:ext uri="{9D8B030D-6E8A-4147-A177-3AD203B41FA5}">
                      <a16:colId xmlns:a16="http://schemas.microsoft.com/office/drawing/2014/main" val="3841918353"/>
                    </a:ext>
                  </a:extLst>
                </a:gridCol>
                <a:gridCol w="1164173">
                  <a:extLst>
                    <a:ext uri="{9D8B030D-6E8A-4147-A177-3AD203B41FA5}">
                      <a16:colId xmlns:a16="http://schemas.microsoft.com/office/drawing/2014/main" val="88716360"/>
                    </a:ext>
                  </a:extLst>
                </a:gridCol>
              </a:tblGrid>
              <a:tr h="5284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0" marR="0" marT="79383" marB="7938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endParaRPr lang="sv-SE" sz="1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/>
                      <a:r>
                        <a:rPr lang="sv-SE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1/1-31/12</a:t>
                      </a:r>
                      <a:r>
                        <a:rPr lang="sv-SE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sv-SE" sz="1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692" marR="79383" marT="79383" marB="7938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2017 </a:t>
                      </a:r>
                    </a:p>
                    <a:p>
                      <a:pPr algn="r"/>
                      <a:r>
                        <a:rPr lang="sv-SE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1/1-31/12 </a:t>
                      </a:r>
                    </a:p>
                  </a:txBody>
                  <a:tcPr marL="0" marR="0" marT="79383" marB="7938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200" b="1" i="0">
                          <a:latin typeface="Helvetica"/>
                          <a:cs typeface="Helvetica"/>
                        </a:rPr>
                        <a:t>Δ </a:t>
                      </a:r>
                      <a:r>
                        <a:rPr lang="sv-SE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79383" marB="7938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947510"/>
                  </a:ext>
                </a:extLst>
              </a:tr>
              <a:tr h="303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Like-for-like portfolio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-631</a:t>
                      </a:r>
                    </a:p>
                  </a:txBody>
                  <a:tcPr marL="39692" marR="79383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-613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+2,8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0267977"/>
                  </a:ext>
                </a:extLst>
              </a:tr>
              <a:tr h="264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Project properties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-56</a:t>
                      </a:r>
                    </a:p>
                  </a:txBody>
                  <a:tcPr marL="39692" marR="79383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-42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200" dirty="0"/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6181659"/>
                  </a:ext>
                </a:extLst>
              </a:tr>
              <a:tr h="264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Acquisitions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-45</a:t>
                      </a:r>
                    </a:p>
                  </a:txBody>
                  <a:tcPr marL="39692" marR="79383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-24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200" dirty="0"/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539553"/>
                  </a:ext>
                </a:extLst>
              </a:tr>
              <a:tr h="303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Sold properties</a:t>
                      </a: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-33</a:t>
                      </a:r>
                    </a:p>
                  </a:txBody>
                  <a:tcPr marL="39692" marR="79383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/>
                        <a:t>-62</a:t>
                      </a: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200" dirty="0"/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10618"/>
                  </a:ext>
                </a:extLst>
              </a:tr>
              <a:tr h="3435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Property cost</a:t>
                      </a:r>
                    </a:p>
                  </a:txBody>
                  <a:tcPr marL="0" marR="0" marT="79383" marB="7938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/>
                        <a:t>-768</a:t>
                      </a:r>
                    </a:p>
                  </a:txBody>
                  <a:tcPr marL="39692" marR="79383" marT="79383" marB="7938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/>
                        <a:t>-742</a:t>
                      </a:r>
                    </a:p>
                  </a:txBody>
                  <a:tcPr marL="0" marR="0" marT="79383" marB="7938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/>
                        <a:t>+2,9</a:t>
                      </a:r>
                    </a:p>
                  </a:txBody>
                  <a:tcPr marL="0" marR="0" marT="79383" marB="7938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456545"/>
                  </a:ext>
                </a:extLst>
              </a:tr>
            </a:tbl>
          </a:graphicData>
        </a:graphic>
      </p:graphicFrame>
      <p:sp>
        <p:nvSpPr>
          <p:cNvPr id="18" name="Platshållare för text 45">
            <a:extLst>
              <a:ext uri="{FF2B5EF4-FFF2-40B4-BE49-F238E27FC236}">
                <a16:creationId xmlns:a16="http://schemas.microsoft.com/office/drawing/2014/main" id="{1BE257DF-EFF4-409A-9E53-63F881801C26}"/>
              </a:ext>
            </a:extLst>
          </p:cNvPr>
          <p:cNvSpPr txBox="1">
            <a:spLocks/>
          </p:cNvSpPr>
          <p:nvPr/>
        </p:nvSpPr>
        <p:spPr>
          <a:xfrm>
            <a:off x="7162443" y="4438415"/>
            <a:ext cx="5327281" cy="257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>
              <a:lnSpc>
                <a:spcPct val="100000"/>
              </a:lnSpc>
              <a:spcBef>
                <a:spcPts val="800"/>
              </a:spcBef>
              <a:buFont typeface="Arial Black" panose="020B0A04020102020204" pitchFamily="34" charset="0"/>
              <a:buNone/>
              <a:defRPr sz="1200"/>
            </a:lvl1pPr>
            <a:lvl2pPr indent="0">
              <a:lnSpc>
                <a:spcPct val="100000"/>
              </a:lnSpc>
              <a:spcBef>
                <a:spcPts val="400"/>
              </a:spcBef>
              <a:buFont typeface="Verdana" panose="020B0604030504040204" pitchFamily="34" charset="0"/>
              <a:buNone/>
              <a:defRPr sz="1100"/>
            </a:lvl2pPr>
            <a:lvl3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50"/>
            </a:lvl3pPr>
            <a:lvl4pPr indent="0">
              <a:lnSpc>
                <a:spcPct val="100000"/>
              </a:lnSpc>
              <a:spcBef>
                <a:spcPts val="200"/>
              </a:spcBef>
              <a:buFont typeface="Verdana" panose="020B0604030504040204" pitchFamily="34" charset="0"/>
              <a:buNone/>
              <a:defRPr sz="1000"/>
            </a:lvl4pPr>
            <a:lvl5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1008126" fontAlgn="auto">
              <a:spcBef>
                <a:spcPts val="882"/>
              </a:spcBef>
              <a:spcAft>
                <a:spcPts val="0"/>
              </a:spcAft>
            </a:pPr>
            <a:r>
              <a:rPr lang="en-GB" sz="1323" dirty="0">
                <a:solidFill>
                  <a:srgbClr val="000000"/>
                </a:solidFill>
                <a:latin typeface="Verdana"/>
                <a:cs typeface="+mn-cs"/>
              </a:rPr>
              <a:t>Property cost trend (MSEK)</a:t>
            </a:r>
          </a:p>
        </p:txBody>
      </p:sp>
      <p:cxnSp>
        <p:nvCxnSpPr>
          <p:cNvPr id="19" name="Rak koppling 18">
            <a:extLst>
              <a:ext uri="{FF2B5EF4-FFF2-40B4-BE49-F238E27FC236}">
                <a16:creationId xmlns:a16="http://schemas.microsoft.com/office/drawing/2014/main" id="{CC990BAF-8B4E-4029-84A0-307D6B4E5913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 bwMode="gray">
          <a:xfrm>
            <a:off x="7167332" y="4693117"/>
            <a:ext cx="5508638" cy="0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39209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72550" y="1763717"/>
            <a:ext cx="6048925" cy="4681537"/>
          </a:xfrm>
        </p:spPr>
        <p:txBody>
          <a:bodyPr/>
          <a:lstStyle/>
          <a:p>
            <a:pPr>
              <a:spcAft>
                <a:spcPts val="1200"/>
              </a:spcAft>
            </a:pPr>
            <a:endParaRPr lang="en-GB" sz="2000" dirty="0">
              <a:latin typeface="Helvetica"/>
              <a:cs typeface="Helvetica"/>
            </a:endParaRPr>
          </a:p>
          <a:p>
            <a:pPr>
              <a:spcAft>
                <a:spcPts val="1200"/>
              </a:spcAft>
            </a:pPr>
            <a:r>
              <a:rPr lang="en-GB" sz="2000" dirty="0">
                <a:latin typeface="Helvetica"/>
                <a:cs typeface="Helvetica"/>
              </a:rPr>
              <a:t>Strong office rents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Helvetica"/>
                <a:cs typeface="Helvetica"/>
              </a:rPr>
              <a:t>E-commerce is affecting retailers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Helvetica"/>
                <a:cs typeface="Helvetica"/>
              </a:rPr>
              <a:t>Strong demographic growth in our locations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Helvetica"/>
                <a:cs typeface="Helvetica"/>
              </a:rPr>
              <a:t>Vacancies are low and stable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Helvetica"/>
                <a:cs typeface="Helvetica"/>
              </a:rPr>
              <a:t>Property yields are low and stable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Helvetica"/>
                <a:cs typeface="Helvetica"/>
              </a:rPr>
              <a:t>Atrium </a:t>
            </a:r>
            <a:r>
              <a:rPr lang="en-GB" sz="2000" dirty="0" err="1">
                <a:latin typeface="Helvetica"/>
                <a:cs typeface="Helvetica"/>
              </a:rPr>
              <a:t>Ljungberg</a:t>
            </a:r>
            <a:r>
              <a:rPr lang="en-GB" sz="2000" dirty="0">
                <a:latin typeface="Helvetica"/>
                <a:cs typeface="Helvetica"/>
              </a:rPr>
              <a:t> well positioned</a:t>
            </a:r>
          </a:p>
        </p:txBody>
      </p:sp>
      <p:sp>
        <p:nvSpPr>
          <p:cNvPr id="12" name="Platshållare för bildnummer 1"/>
          <p:cNvSpPr txBox="1">
            <a:spLocks/>
          </p:cNvSpPr>
          <p:nvPr/>
        </p:nvSpPr>
        <p:spPr>
          <a:xfrm>
            <a:off x="150528" y="7194267"/>
            <a:ext cx="600703" cy="294776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1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5</a:t>
            </a:fld>
            <a:endParaRPr lang="sv-SE" sz="14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  <p:sp>
        <p:nvSpPr>
          <p:cNvPr id="13" name="Rubrik 1"/>
          <p:cNvSpPr txBox="1">
            <a:spLocks/>
          </p:cNvSpPr>
          <p:nvPr/>
        </p:nvSpPr>
        <p:spPr>
          <a:xfrm>
            <a:off x="0" y="720000"/>
            <a:ext cx="5785371" cy="720000"/>
          </a:xfrm>
          <a:prstGeom prst="rect">
            <a:avLst/>
          </a:prstGeom>
          <a:solidFill>
            <a:srgbClr val="6E746F"/>
          </a:solidFill>
        </p:spPr>
        <p:txBody>
          <a:bodyPr lIns="720000" tIns="45708" rIns="91415" bIns="45708"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/>
                <a:cs typeface="Helvetica"/>
              </a:rPr>
              <a:t>MARKET SITUATION</a:t>
            </a:r>
            <a:endParaRPr lang="sv-SE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7" name="Platshållare för bild 4">
            <a:extLst>
              <a:ext uri="{FF2B5EF4-FFF2-40B4-BE49-F238E27FC236}">
                <a16:creationId xmlns:a16="http://schemas.microsoft.com/office/drawing/2014/main" id="{3DF7DF93-34F4-4516-95E3-5AF7A98A8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r="779"/>
          <a:stretch>
            <a:fillRect/>
          </a:stretch>
        </p:blipFill>
        <p:spPr>
          <a:xfrm>
            <a:off x="6541454" y="0"/>
            <a:ext cx="7200801" cy="822998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60ED7D3-C487-4D4E-87A7-910A9F616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6498" y="6658013"/>
            <a:ext cx="887705" cy="76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471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Platshållare för diagram 9">
            <a:extLst>
              <a:ext uri="{FF2B5EF4-FFF2-40B4-BE49-F238E27FC236}">
                <a16:creationId xmlns:a16="http://schemas.microsoft.com/office/drawing/2014/main" id="{CCE8494D-735C-46C3-8BE1-9BD927F4A80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66980" y="2806920"/>
          <a:ext cx="4884568" cy="3746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ubrik 6">
            <a:extLst>
              <a:ext uri="{FF2B5EF4-FFF2-40B4-BE49-F238E27FC236}">
                <a16:creationId xmlns:a16="http://schemas.microsoft.com/office/drawing/2014/main" id="{F93EF195-3D3C-4591-9C70-653A1A1FD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RENTAL INCOME AND OPERATING SURPLUS</a:t>
            </a:r>
          </a:p>
        </p:txBody>
      </p:sp>
      <p:sp>
        <p:nvSpPr>
          <p:cNvPr id="8" name="Platshållare för text 45">
            <a:extLst>
              <a:ext uri="{FF2B5EF4-FFF2-40B4-BE49-F238E27FC236}">
                <a16:creationId xmlns:a16="http://schemas.microsoft.com/office/drawing/2014/main" id="{9C3F4465-EEA0-4CF2-AE58-F731D89A94AC}"/>
              </a:ext>
            </a:extLst>
          </p:cNvPr>
          <p:cNvSpPr txBox="1">
            <a:spLocks/>
          </p:cNvSpPr>
          <p:nvPr/>
        </p:nvSpPr>
        <p:spPr>
          <a:xfrm>
            <a:off x="7654964" y="2033840"/>
            <a:ext cx="5021005" cy="257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>
              <a:lnSpc>
                <a:spcPct val="100000"/>
              </a:lnSpc>
              <a:spcBef>
                <a:spcPts val="800"/>
              </a:spcBef>
              <a:buFont typeface="Arial Black" panose="020B0A04020102020204" pitchFamily="34" charset="0"/>
              <a:buNone/>
              <a:defRPr sz="1200"/>
            </a:lvl1pPr>
            <a:lvl2pPr indent="0">
              <a:lnSpc>
                <a:spcPct val="100000"/>
              </a:lnSpc>
              <a:spcBef>
                <a:spcPts val="400"/>
              </a:spcBef>
              <a:buFont typeface="Verdana" panose="020B0604030504040204" pitchFamily="34" charset="0"/>
              <a:buNone/>
              <a:defRPr sz="1100"/>
            </a:lvl2pPr>
            <a:lvl3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50"/>
            </a:lvl3pPr>
            <a:lvl4pPr indent="0">
              <a:lnSpc>
                <a:spcPct val="100000"/>
              </a:lnSpc>
              <a:spcBef>
                <a:spcPts val="200"/>
              </a:spcBef>
              <a:buFont typeface="Verdana" panose="020B0604030504040204" pitchFamily="34" charset="0"/>
              <a:buNone/>
              <a:defRPr sz="1000"/>
            </a:lvl4pPr>
            <a:lvl5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1008126" fontAlgn="auto">
              <a:spcBef>
                <a:spcPts val="882"/>
              </a:spcBef>
              <a:spcAft>
                <a:spcPts val="0"/>
              </a:spcAft>
            </a:pPr>
            <a:r>
              <a:rPr lang="en-GB" sz="1323" dirty="0">
                <a:solidFill>
                  <a:srgbClr val="000000"/>
                </a:solidFill>
                <a:latin typeface="Verdana"/>
                <a:cs typeface="+mn-cs"/>
              </a:rPr>
              <a:t>Operating surplus and operating surplus margin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40ED1E30-56C0-4EF5-9165-5AD06B76AD3B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 bwMode="gray">
          <a:xfrm>
            <a:off x="7654964" y="2288542"/>
            <a:ext cx="5021005" cy="0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text 45">
            <a:extLst>
              <a:ext uri="{FF2B5EF4-FFF2-40B4-BE49-F238E27FC236}">
                <a16:creationId xmlns:a16="http://schemas.microsoft.com/office/drawing/2014/main" id="{E95A7302-337E-46E3-81ED-029F55420E52}"/>
              </a:ext>
            </a:extLst>
          </p:cNvPr>
          <p:cNvSpPr txBox="1">
            <a:spLocks/>
          </p:cNvSpPr>
          <p:nvPr/>
        </p:nvSpPr>
        <p:spPr>
          <a:xfrm>
            <a:off x="766981" y="2033840"/>
            <a:ext cx="5012220" cy="257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800"/>
              </a:spcBef>
              <a:buFont typeface="Arial Black" panose="020B0A04020102020204" pitchFamily="34" charset="0"/>
              <a:buNone/>
              <a:defRPr sz="1200"/>
            </a:lvl1pPr>
            <a:lvl2pPr indent="0">
              <a:lnSpc>
                <a:spcPct val="100000"/>
              </a:lnSpc>
              <a:spcBef>
                <a:spcPts val="400"/>
              </a:spcBef>
              <a:buFont typeface="Verdana" panose="020B0604030504040204" pitchFamily="34" charset="0"/>
              <a:buNone/>
              <a:defRPr sz="1100"/>
            </a:lvl2pPr>
            <a:lvl3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50"/>
            </a:lvl3pPr>
            <a:lvl4pPr indent="0">
              <a:lnSpc>
                <a:spcPct val="100000"/>
              </a:lnSpc>
              <a:spcBef>
                <a:spcPts val="200"/>
              </a:spcBef>
              <a:buFont typeface="Verdana" panose="020B0604030504040204" pitchFamily="34" charset="0"/>
              <a:buNone/>
              <a:defRPr sz="1000"/>
            </a:lvl4pPr>
            <a:lvl5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1008126" fontAlgn="auto">
              <a:spcBef>
                <a:spcPts val="882"/>
              </a:spcBef>
              <a:spcAft>
                <a:spcPts val="0"/>
              </a:spcAft>
            </a:pPr>
            <a:r>
              <a:rPr lang="en-GB" sz="1323" dirty="0">
                <a:solidFill>
                  <a:srgbClr val="000000"/>
                </a:solidFill>
                <a:latin typeface="Verdana"/>
                <a:cs typeface="+mn-cs"/>
              </a:rPr>
              <a:t>Like-for-like rental income growth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6A6FAA28-587D-40DB-AD56-94697010461B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 bwMode="gray">
          <a:xfrm>
            <a:off x="766981" y="2288542"/>
            <a:ext cx="5021005" cy="0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Platshållare för diagram 9">
            <a:extLst>
              <a:ext uri="{FF2B5EF4-FFF2-40B4-BE49-F238E27FC236}">
                <a16:creationId xmlns:a16="http://schemas.microsoft.com/office/drawing/2014/main" id="{2DCABCBB-A9CA-42D0-BF08-608CE31F2F4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610623" y="2806920"/>
          <a:ext cx="5159862" cy="3746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0" name="Grupp 9">
            <a:extLst>
              <a:ext uri="{FF2B5EF4-FFF2-40B4-BE49-F238E27FC236}">
                <a16:creationId xmlns:a16="http://schemas.microsoft.com/office/drawing/2014/main" id="{EA6CFEFD-56F9-4C75-9AF4-75833101172B}"/>
              </a:ext>
            </a:extLst>
          </p:cNvPr>
          <p:cNvGrpSpPr/>
          <p:nvPr/>
        </p:nvGrpSpPr>
        <p:grpSpPr>
          <a:xfrm>
            <a:off x="8049439" y="5653638"/>
            <a:ext cx="4333498" cy="454173"/>
            <a:chOff x="8905875" y="5127801"/>
            <a:chExt cx="3244849" cy="411931"/>
          </a:xfrm>
        </p:grpSpPr>
        <p:grpSp>
          <p:nvGrpSpPr>
            <p:cNvPr id="15" name="Grupp 14">
              <a:extLst>
                <a:ext uri="{FF2B5EF4-FFF2-40B4-BE49-F238E27FC236}">
                  <a16:creationId xmlns:a16="http://schemas.microsoft.com/office/drawing/2014/main" id="{5715D718-5764-4BC9-97B3-A94C54B1845B}"/>
                </a:ext>
              </a:extLst>
            </p:cNvPr>
            <p:cNvGrpSpPr/>
            <p:nvPr/>
          </p:nvGrpSpPr>
          <p:grpSpPr>
            <a:xfrm>
              <a:off x="8905875" y="5127801"/>
              <a:ext cx="3244849" cy="84279"/>
              <a:chOff x="8202083" y="152400"/>
              <a:chExt cx="4002616" cy="266700"/>
            </a:xfrm>
          </p:grpSpPr>
          <p:cxnSp>
            <p:nvCxnSpPr>
              <p:cNvPr id="16" name="Rak koppling 15">
                <a:extLst>
                  <a:ext uri="{FF2B5EF4-FFF2-40B4-BE49-F238E27FC236}">
                    <a16:creationId xmlns:a16="http://schemas.microsoft.com/office/drawing/2014/main" id="{9D270C59-CABA-42F3-A423-6C5DB90E458D}"/>
                  </a:ext>
                </a:extLst>
              </p:cNvPr>
              <p:cNvCxnSpPr/>
              <p:nvPr/>
            </p:nvCxnSpPr>
            <p:spPr bwMode="gray">
              <a:xfrm>
                <a:off x="8202083" y="152400"/>
                <a:ext cx="0" cy="266700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ak koppling 16">
                <a:extLst>
                  <a:ext uri="{FF2B5EF4-FFF2-40B4-BE49-F238E27FC236}">
                    <a16:creationId xmlns:a16="http://schemas.microsoft.com/office/drawing/2014/main" id="{B9265EE5-73C7-490F-8013-ADA5F302091D}"/>
                  </a:ext>
                </a:extLst>
              </p:cNvPr>
              <p:cNvCxnSpPr/>
              <p:nvPr/>
            </p:nvCxnSpPr>
            <p:spPr bwMode="gray">
              <a:xfrm>
                <a:off x="9202737" y="152400"/>
                <a:ext cx="0" cy="266700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Rak koppling 17">
                <a:extLst>
                  <a:ext uri="{FF2B5EF4-FFF2-40B4-BE49-F238E27FC236}">
                    <a16:creationId xmlns:a16="http://schemas.microsoft.com/office/drawing/2014/main" id="{00639BB0-D495-435F-B094-1CBBA26391DC}"/>
                  </a:ext>
                </a:extLst>
              </p:cNvPr>
              <p:cNvCxnSpPr/>
              <p:nvPr/>
            </p:nvCxnSpPr>
            <p:spPr bwMode="gray">
              <a:xfrm>
                <a:off x="10203391" y="152400"/>
                <a:ext cx="0" cy="266700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ak koppling 18">
                <a:extLst>
                  <a:ext uri="{FF2B5EF4-FFF2-40B4-BE49-F238E27FC236}">
                    <a16:creationId xmlns:a16="http://schemas.microsoft.com/office/drawing/2014/main" id="{9C30DC59-8CEB-4C5B-99A4-F34B2711B87A}"/>
                  </a:ext>
                </a:extLst>
              </p:cNvPr>
              <p:cNvCxnSpPr/>
              <p:nvPr/>
            </p:nvCxnSpPr>
            <p:spPr bwMode="gray">
              <a:xfrm>
                <a:off x="11204045" y="152400"/>
                <a:ext cx="0" cy="266700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ak koppling 19">
                <a:extLst>
                  <a:ext uri="{FF2B5EF4-FFF2-40B4-BE49-F238E27FC236}">
                    <a16:creationId xmlns:a16="http://schemas.microsoft.com/office/drawing/2014/main" id="{6AFD2932-963F-4B32-B7F0-0498352C86F9}"/>
                  </a:ext>
                </a:extLst>
              </p:cNvPr>
              <p:cNvCxnSpPr/>
              <p:nvPr/>
            </p:nvCxnSpPr>
            <p:spPr bwMode="gray">
              <a:xfrm>
                <a:off x="12204699" y="152400"/>
                <a:ext cx="0" cy="266700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ak koppling 22">
                <a:extLst>
                  <a:ext uri="{FF2B5EF4-FFF2-40B4-BE49-F238E27FC236}">
                    <a16:creationId xmlns:a16="http://schemas.microsoft.com/office/drawing/2014/main" id="{B6D64C0D-BFC8-47A1-A10D-8E2747ACC60F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8202083" y="152400"/>
                <a:ext cx="4002616" cy="0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 23">
              <a:extLst>
                <a:ext uri="{FF2B5EF4-FFF2-40B4-BE49-F238E27FC236}">
                  <a16:creationId xmlns:a16="http://schemas.microsoft.com/office/drawing/2014/main" id="{78D1F1FD-50B8-4C96-B98C-DCA7013F4E8F}"/>
                </a:ext>
              </a:extLst>
            </p:cNvPr>
            <p:cNvGrpSpPr/>
            <p:nvPr/>
          </p:nvGrpSpPr>
          <p:grpSpPr>
            <a:xfrm>
              <a:off x="9084925" y="5355783"/>
              <a:ext cx="2886754" cy="183949"/>
              <a:chOff x="8422944" y="142875"/>
              <a:chExt cx="3560894" cy="276999"/>
            </a:xfrm>
          </p:grpSpPr>
          <p:sp>
            <p:nvSpPr>
              <p:cNvPr id="25" name="textruta 24">
                <a:extLst>
                  <a:ext uri="{FF2B5EF4-FFF2-40B4-BE49-F238E27FC236}">
                    <a16:creationId xmlns:a16="http://schemas.microsoft.com/office/drawing/2014/main" id="{71FF4001-11E5-43EA-AAA9-69417A5BE25C}"/>
                  </a:ext>
                </a:extLst>
              </p:cNvPr>
              <p:cNvSpPr txBox="1"/>
              <p:nvPr/>
            </p:nvSpPr>
            <p:spPr bwMode="gray">
              <a:xfrm>
                <a:off x="8422944" y="142875"/>
                <a:ext cx="5589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1158" dirty="0">
                    <a:solidFill>
                      <a:srgbClr val="000000"/>
                    </a:solidFill>
                    <a:latin typeface="Verdana"/>
                    <a:cs typeface="+mn-cs"/>
                  </a:rPr>
                  <a:t>2015</a:t>
                </a:r>
              </a:p>
            </p:txBody>
          </p:sp>
          <p:sp>
            <p:nvSpPr>
              <p:cNvPr id="26" name="textruta 25">
                <a:extLst>
                  <a:ext uri="{FF2B5EF4-FFF2-40B4-BE49-F238E27FC236}">
                    <a16:creationId xmlns:a16="http://schemas.microsoft.com/office/drawing/2014/main" id="{CB78EFB8-9FD3-4C29-AABD-CB5ECD170C1F}"/>
                  </a:ext>
                </a:extLst>
              </p:cNvPr>
              <p:cNvSpPr txBox="1"/>
              <p:nvPr/>
            </p:nvSpPr>
            <p:spPr bwMode="gray">
              <a:xfrm>
                <a:off x="9423598" y="142875"/>
                <a:ext cx="5589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1158" dirty="0">
                    <a:solidFill>
                      <a:srgbClr val="000000"/>
                    </a:solidFill>
                    <a:latin typeface="Verdana"/>
                    <a:cs typeface="+mn-cs"/>
                  </a:rPr>
                  <a:t>2016</a:t>
                </a:r>
              </a:p>
            </p:txBody>
          </p:sp>
          <p:sp>
            <p:nvSpPr>
              <p:cNvPr id="27" name="textruta 26">
                <a:extLst>
                  <a:ext uri="{FF2B5EF4-FFF2-40B4-BE49-F238E27FC236}">
                    <a16:creationId xmlns:a16="http://schemas.microsoft.com/office/drawing/2014/main" id="{29E5C1FB-D0DB-41FB-85C4-849474EECE3D}"/>
                  </a:ext>
                </a:extLst>
              </p:cNvPr>
              <p:cNvSpPr txBox="1"/>
              <p:nvPr/>
            </p:nvSpPr>
            <p:spPr bwMode="gray">
              <a:xfrm>
                <a:off x="10424252" y="142875"/>
                <a:ext cx="5589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1158" dirty="0">
                    <a:solidFill>
                      <a:srgbClr val="000000"/>
                    </a:solidFill>
                    <a:latin typeface="Verdana"/>
                    <a:cs typeface="+mn-cs"/>
                  </a:rPr>
                  <a:t>2017</a:t>
                </a:r>
              </a:p>
            </p:txBody>
          </p:sp>
          <p:sp>
            <p:nvSpPr>
              <p:cNvPr id="28" name="textruta 27">
                <a:extLst>
                  <a:ext uri="{FF2B5EF4-FFF2-40B4-BE49-F238E27FC236}">
                    <a16:creationId xmlns:a16="http://schemas.microsoft.com/office/drawing/2014/main" id="{271E1E13-7678-40DD-86A9-FE51192A7FB3}"/>
                  </a:ext>
                </a:extLst>
              </p:cNvPr>
              <p:cNvSpPr txBox="1"/>
              <p:nvPr/>
            </p:nvSpPr>
            <p:spPr bwMode="gray">
              <a:xfrm>
                <a:off x="11424906" y="142875"/>
                <a:ext cx="5589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1158" dirty="0">
                    <a:solidFill>
                      <a:srgbClr val="000000"/>
                    </a:solidFill>
                    <a:latin typeface="Verdana"/>
                    <a:cs typeface="+mn-cs"/>
                  </a:rPr>
                  <a:t>2018</a:t>
                </a:r>
              </a:p>
            </p:txBody>
          </p:sp>
        </p:grpSp>
        <p:grpSp>
          <p:nvGrpSpPr>
            <p:cNvPr id="31" name="Grupp 30">
              <a:extLst>
                <a:ext uri="{FF2B5EF4-FFF2-40B4-BE49-F238E27FC236}">
                  <a16:creationId xmlns:a16="http://schemas.microsoft.com/office/drawing/2014/main" id="{1C76A0FC-2D47-4396-A2F5-3886A24993CE}"/>
                </a:ext>
              </a:extLst>
            </p:cNvPr>
            <p:cNvGrpSpPr/>
            <p:nvPr/>
          </p:nvGrpSpPr>
          <p:grpSpPr>
            <a:xfrm>
              <a:off x="8955282" y="5151607"/>
              <a:ext cx="3146036" cy="289643"/>
              <a:chOff x="3727855" y="237131"/>
              <a:chExt cx="5021118" cy="289643"/>
            </a:xfrm>
          </p:grpSpPr>
          <p:sp>
            <p:nvSpPr>
              <p:cNvPr id="40" name="textruta 39">
                <a:extLst>
                  <a:ext uri="{FF2B5EF4-FFF2-40B4-BE49-F238E27FC236}">
                    <a16:creationId xmlns:a16="http://schemas.microsoft.com/office/drawing/2014/main" id="{1A875CC0-8B6A-488E-A636-812CBAEA265E}"/>
                  </a:ext>
                </a:extLst>
              </p:cNvPr>
              <p:cNvSpPr txBox="1"/>
              <p:nvPr/>
            </p:nvSpPr>
            <p:spPr bwMode="gray">
              <a:xfrm>
                <a:off x="4372169" y="237131"/>
                <a:ext cx="188762" cy="289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772" dirty="0">
                    <a:solidFill>
                      <a:srgbClr val="000000"/>
                    </a:solidFill>
                    <a:latin typeface="Verdana"/>
                    <a:cs typeface="+mn-cs"/>
                  </a:rPr>
                  <a:t>Q3</a:t>
                </a:r>
              </a:p>
            </p:txBody>
          </p:sp>
          <p:sp>
            <p:nvSpPr>
              <p:cNvPr id="41" name="textruta 40">
                <a:extLst>
                  <a:ext uri="{FF2B5EF4-FFF2-40B4-BE49-F238E27FC236}">
                    <a16:creationId xmlns:a16="http://schemas.microsoft.com/office/drawing/2014/main" id="{4FAABB96-83BD-4DC7-8802-80C70631BA9F}"/>
                  </a:ext>
                </a:extLst>
              </p:cNvPr>
              <p:cNvSpPr txBox="1"/>
              <p:nvPr/>
            </p:nvSpPr>
            <p:spPr bwMode="gray">
              <a:xfrm>
                <a:off x="4694326" y="237131"/>
                <a:ext cx="188762" cy="289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772" dirty="0">
                    <a:solidFill>
                      <a:srgbClr val="000000"/>
                    </a:solidFill>
                    <a:latin typeface="Verdana"/>
                    <a:cs typeface="+mn-cs"/>
                  </a:rPr>
                  <a:t>Q4</a:t>
                </a:r>
              </a:p>
            </p:txBody>
          </p:sp>
          <p:sp>
            <p:nvSpPr>
              <p:cNvPr id="42" name="textruta 41">
                <a:extLst>
                  <a:ext uri="{FF2B5EF4-FFF2-40B4-BE49-F238E27FC236}">
                    <a16:creationId xmlns:a16="http://schemas.microsoft.com/office/drawing/2014/main" id="{E6D8AAE9-8E31-4182-B4B6-DCD128E6F229}"/>
                  </a:ext>
                </a:extLst>
              </p:cNvPr>
              <p:cNvSpPr txBox="1"/>
              <p:nvPr/>
            </p:nvSpPr>
            <p:spPr bwMode="gray">
              <a:xfrm>
                <a:off x="4050012" y="237131"/>
                <a:ext cx="188762" cy="289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772" dirty="0">
                    <a:solidFill>
                      <a:srgbClr val="000000"/>
                    </a:solidFill>
                    <a:latin typeface="Verdana"/>
                    <a:cs typeface="+mn-cs"/>
                  </a:rPr>
                  <a:t>Q2</a:t>
                </a:r>
              </a:p>
            </p:txBody>
          </p:sp>
          <p:sp>
            <p:nvSpPr>
              <p:cNvPr id="43" name="textruta 42">
                <a:extLst>
                  <a:ext uri="{FF2B5EF4-FFF2-40B4-BE49-F238E27FC236}">
                    <a16:creationId xmlns:a16="http://schemas.microsoft.com/office/drawing/2014/main" id="{846C23B4-DFDB-45D4-B01C-94E8AA6F567A}"/>
                  </a:ext>
                </a:extLst>
              </p:cNvPr>
              <p:cNvSpPr txBox="1"/>
              <p:nvPr/>
            </p:nvSpPr>
            <p:spPr bwMode="gray">
              <a:xfrm>
                <a:off x="3727855" y="237131"/>
                <a:ext cx="188762" cy="289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772" dirty="0">
                    <a:solidFill>
                      <a:srgbClr val="000000"/>
                    </a:solidFill>
                    <a:latin typeface="Verdana"/>
                    <a:cs typeface="+mn-cs"/>
                  </a:rPr>
                  <a:t>Q1</a:t>
                </a:r>
              </a:p>
            </p:txBody>
          </p:sp>
          <p:sp>
            <p:nvSpPr>
              <p:cNvPr id="44" name="textruta 43">
                <a:extLst>
                  <a:ext uri="{FF2B5EF4-FFF2-40B4-BE49-F238E27FC236}">
                    <a16:creationId xmlns:a16="http://schemas.microsoft.com/office/drawing/2014/main" id="{0D701701-FA75-4B5E-9ED4-27157C262FB9}"/>
                  </a:ext>
                </a:extLst>
              </p:cNvPr>
              <p:cNvSpPr txBox="1"/>
              <p:nvPr/>
            </p:nvSpPr>
            <p:spPr bwMode="gray">
              <a:xfrm>
                <a:off x="5660797" y="237131"/>
                <a:ext cx="188762" cy="289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772" dirty="0">
                    <a:solidFill>
                      <a:srgbClr val="000000"/>
                    </a:solidFill>
                    <a:latin typeface="Verdana"/>
                    <a:cs typeface="+mn-cs"/>
                  </a:rPr>
                  <a:t>Q3</a:t>
                </a:r>
              </a:p>
            </p:txBody>
          </p:sp>
          <p:sp>
            <p:nvSpPr>
              <p:cNvPr id="45" name="textruta 44">
                <a:extLst>
                  <a:ext uri="{FF2B5EF4-FFF2-40B4-BE49-F238E27FC236}">
                    <a16:creationId xmlns:a16="http://schemas.microsoft.com/office/drawing/2014/main" id="{E4E81791-D32F-4D74-A1A9-97F3D0C14FF8}"/>
                  </a:ext>
                </a:extLst>
              </p:cNvPr>
              <p:cNvSpPr txBox="1"/>
              <p:nvPr/>
            </p:nvSpPr>
            <p:spPr bwMode="gray">
              <a:xfrm>
                <a:off x="5982954" y="237131"/>
                <a:ext cx="188762" cy="289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772" dirty="0">
                    <a:solidFill>
                      <a:srgbClr val="000000"/>
                    </a:solidFill>
                    <a:latin typeface="Verdana"/>
                    <a:cs typeface="+mn-cs"/>
                  </a:rPr>
                  <a:t>Q4</a:t>
                </a:r>
              </a:p>
            </p:txBody>
          </p:sp>
          <p:sp>
            <p:nvSpPr>
              <p:cNvPr id="46" name="textruta 45">
                <a:extLst>
                  <a:ext uri="{FF2B5EF4-FFF2-40B4-BE49-F238E27FC236}">
                    <a16:creationId xmlns:a16="http://schemas.microsoft.com/office/drawing/2014/main" id="{E17F7CDC-4B42-4B95-BD89-3B65FD77DA8D}"/>
                  </a:ext>
                </a:extLst>
              </p:cNvPr>
              <p:cNvSpPr txBox="1"/>
              <p:nvPr/>
            </p:nvSpPr>
            <p:spPr bwMode="gray">
              <a:xfrm>
                <a:off x="5338640" y="237131"/>
                <a:ext cx="188762" cy="289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772" dirty="0">
                    <a:solidFill>
                      <a:srgbClr val="000000"/>
                    </a:solidFill>
                    <a:latin typeface="Verdana"/>
                    <a:cs typeface="+mn-cs"/>
                  </a:rPr>
                  <a:t>Q2</a:t>
                </a:r>
              </a:p>
            </p:txBody>
          </p:sp>
          <p:sp>
            <p:nvSpPr>
              <p:cNvPr id="47" name="textruta 46">
                <a:extLst>
                  <a:ext uri="{FF2B5EF4-FFF2-40B4-BE49-F238E27FC236}">
                    <a16:creationId xmlns:a16="http://schemas.microsoft.com/office/drawing/2014/main" id="{4C089B25-955F-44F2-884F-0CB875BFD71C}"/>
                  </a:ext>
                </a:extLst>
              </p:cNvPr>
              <p:cNvSpPr txBox="1"/>
              <p:nvPr/>
            </p:nvSpPr>
            <p:spPr bwMode="gray">
              <a:xfrm>
                <a:off x="5016483" y="237131"/>
                <a:ext cx="188762" cy="289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772" dirty="0">
                    <a:solidFill>
                      <a:srgbClr val="000000"/>
                    </a:solidFill>
                    <a:latin typeface="Verdana"/>
                    <a:cs typeface="+mn-cs"/>
                  </a:rPr>
                  <a:t>Q1</a:t>
                </a:r>
              </a:p>
            </p:txBody>
          </p:sp>
          <p:sp>
            <p:nvSpPr>
              <p:cNvPr id="48" name="textruta 47">
                <a:extLst>
                  <a:ext uri="{FF2B5EF4-FFF2-40B4-BE49-F238E27FC236}">
                    <a16:creationId xmlns:a16="http://schemas.microsoft.com/office/drawing/2014/main" id="{1B3B188F-63D3-4013-A0B9-64BBB1F7C42D}"/>
                  </a:ext>
                </a:extLst>
              </p:cNvPr>
              <p:cNvSpPr txBox="1"/>
              <p:nvPr/>
            </p:nvSpPr>
            <p:spPr bwMode="gray">
              <a:xfrm>
                <a:off x="6949425" y="237131"/>
                <a:ext cx="188762" cy="289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772" dirty="0">
                    <a:solidFill>
                      <a:srgbClr val="000000"/>
                    </a:solidFill>
                    <a:latin typeface="Verdana"/>
                    <a:cs typeface="+mn-cs"/>
                  </a:rPr>
                  <a:t>Q3</a:t>
                </a:r>
              </a:p>
            </p:txBody>
          </p:sp>
          <p:sp>
            <p:nvSpPr>
              <p:cNvPr id="49" name="textruta 48">
                <a:extLst>
                  <a:ext uri="{FF2B5EF4-FFF2-40B4-BE49-F238E27FC236}">
                    <a16:creationId xmlns:a16="http://schemas.microsoft.com/office/drawing/2014/main" id="{D19E3789-BD8F-4C6D-893E-8A9768C76ECC}"/>
                  </a:ext>
                </a:extLst>
              </p:cNvPr>
              <p:cNvSpPr txBox="1"/>
              <p:nvPr/>
            </p:nvSpPr>
            <p:spPr bwMode="gray">
              <a:xfrm>
                <a:off x="7271582" y="237131"/>
                <a:ext cx="188762" cy="289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772" dirty="0">
                    <a:solidFill>
                      <a:srgbClr val="000000"/>
                    </a:solidFill>
                    <a:latin typeface="Verdana"/>
                    <a:cs typeface="+mn-cs"/>
                  </a:rPr>
                  <a:t>Q4</a:t>
                </a:r>
              </a:p>
            </p:txBody>
          </p:sp>
          <p:sp>
            <p:nvSpPr>
              <p:cNvPr id="50" name="textruta 49">
                <a:extLst>
                  <a:ext uri="{FF2B5EF4-FFF2-40B4-BE49-F238E27FC236}">
                    <a16:creationId xmlns:a16="http://schemas.microsoft.com/office/drawing/2014/main" id="{480C7FBF-F1D0-44DF-8D02-F3464F4B0522}"/>
                  </a:ext>
                </a:extLst>
              </p:cNvPr>
              <p:cNvSpPr txBox="1"/>
              <p:nvPr/>
            </p:nvSpPr>
            <p:spPr bwMode="gray">
              <a:xfrm>
                <a:off x="6627268" y="237131"/>
                <a:ext cx="188762" cy="289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772" dirty="0">
                    <a:solidFill>
                      <a:srgbClr val="000000"/>
                    </a:solidFill>
                    <a:latin typeface="Verdana"/>
                    <a:cs typeface="+mn-cs"/>
                  </a:rPr>
                  <a:t>Q2</a:t>
                </a:r>
              </a:p>
            </p:txBody>
          </p:sp>
          <p:sp>
            <p:nvSpPr>
              <p:cNvPr id="51" name="textruta 50">
                <a:extLst>
                  <a:ext uri="{FF2B5EF4-FFF2-40B4-BE49-F238E27FC236}">
                    <a16:creationId xmlns:a16="http://schemas.microsoft.com/office/drawing/2014/main" id="{11FD45F7-D74A-40FB-9A3F-D67530F499A7}"/>
                  </a:ext>
                </a:extLst>
              </p:cNvPr>
              <p:cNvSpPr txBox="1"/>
              <p:nvPr/>
            </p:nvSpPr>
            <p:spPr bwMode="gray">
              <a:xfrm>
                <a:off x="6305111" y="237131"/>
                <a:ext cx="188762" cy="289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772" dirty="0">
                    <a:solidFill>
                      <a:srgbClr val="000000"/>
                    </a:solidFill>
                    <a:latin typeface="Verdana"/>
                    <a:cs typeface="+mn-cs"/>
                  </a:rPr>
                  <a:t>Q1</a:t>
                </a:r>
              </a:p>
            </p:txBody>
          </p:sp>
          <p:sp>
            <p:nvSpPr>
              <p:cNvPr id="52" name="textruta 51">
                <a:extLst>
                  <a:ext uri="{FF2B5EF4-FFF2-40B4-BE49-F238E27FC236}">
                    <a16:creationId xmlns:a16="http://schemas.microsoft.com/office/drawing/2014/main" id="{7A5F5358-2B73-4FA0-BC93-CB94DE15788A}"/>
                  </a:ext>
                </a:extLst>
              </p:cNvPr>
              <p:cNvSpPr txBox="1"/>
              <p:nvPr/>
            </p:nvSpPr>
            <p:spPr bwMode="gray">
              <a:xfrm>
                <a:off x="8238053" y="237131"/>
                <a:ext cx="188762" cy="289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772" dirty="0">
                    <a:solidFill>
                      <a:srgbClr val="000000"/>
                    </a:solidFill>
                    <a:latin typeface="Verdana"/>
                    <a:cs typeface="+mn-cs"/>
                  </a:rPr>
                  <a:t>Q3</a:t>
                </a:r>
              </a:p>
            </p:txBody>
          </p:sp>
          <p:sp>
            <p:nvSpPr>
              <p:cNvPr id="53" name="textruta 52">
                <a:extLst>
                  <a:ext uri="{FF2B5EF4-FFF2-40B4-BE49-F238E27FC236}">
                    <a16:creationId xmlns:a16="http://schemas.microsoft.com/office/drawing/2014/main" id="{285EBED7-D443-4CAD-A02A-79ED1074F603}"/>
                  </a:ext>
                </a:extLst>
              </p:cNvPr>
              <p:cNvSpPr txBox="1"/>
              <p:nvPr/>
            </p:nvSpPr>
            <p:spPr bwMode="gray">
              <a:xfrm>
                <a:off x="8560211" y="237131"/>
                <a:ext cx="188762" cy="289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772" dirty="0">
                    <a:solidFill>
                      <a:srgbClr val="000000"/>
                    </a:solidFill>
                    <a:latin typeface="Verdana"/>
                    <a:cs typeface="+mn-cs"/>
                  </a:rPr>
                  <a:t>Q4</a:t>
                </a:r>
              </a:p>
            </p:txBody>
          </p:sp>
          <p:sp>
            <p:nvSpPr>
              <p:cNvPr id="54" name="textruta 53">
                <a:extLst>
                  <a:ext uri="{FF2B5EF4-FFF2-40B4-BE49-F238E27FC236}">
                    <a16:creationId xmlns:a16="http://schemas.microsoft.com/office/drawing/2014/main" id="{597DD18E-E6D9-4E08-A232-3A6BCF207106}"/>
                  </a:ext>
                </a:extLst>
              </p:cNvPr>
              <p:cNvSpPr txBox="1"/>
              <p:nvPr/>
            </p:nvSpPr>
            <p:spPr bwMode="gray">
              <a:xfrm>
                <a:off x="7915896" y="237131"/>
                <a:ext cx="188762" cy="289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772" dirty="0">
                    <a:solidFill>
                      <a:srgbClr val="000000"/>
                    </a:solidFill>
                    <a:latin typeface="Verdana"/>
                    <a:cs typeface="+mn-cs"/>
                  </a:rPr>
                  <a:t>Q2</a:t>
                </a:r>
              </a:p>
            </p:txBody>
          </p:sp>
          <p:sp>
            <p:nvSpPr>
              <p:cNvPr id="55" name="textruta 54">
                <a:extLst>
                  <a:ext uri="{FF2B5EF4-FFF2-40B4-BE49-F238E27FC236}">
                    <a16:creationId xmlns:a16="http://schemas.microsoft.com/office/drawing/2014/main" id="{82ED82D1-3281-4F8F-9074-424D710DECA0}"/>
                  </a:ext>
                </a:extLst>
              </p:cNvPr>
              <p:cNvSpPr txBox="1"/>
              <p:nvPr/>
            </p:nvSpPr>
            <p:spPr bwMode="gray">
              <a:xfrm>
                <a:off x="7593739" y="237131"/>
                <a:ext cx="188762" cy="289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008126" fontAlgn="auto">
                  <a:spcBef>
                    <a:spcPts val="662"/>
                  </a:spcBef>
                  <a:spcAft>
                    <a:spcPts val="0"/>
                  </a:spcAft>
                  <a:buClr>
                    <a:srgbClr val="6E746F"/>
                  </a:buClr>
                </a:pPr>
                <a:r>
                  <a:rPr lang="en-GB" sz="772" dirty="0">
                    <a:solidFill>
                      <a:srgbClr val="000000"/>
                    </a:solidFill>
                    <a:latin typeface="Verdana"/>
                    <a:cs typeface="+mn-cs"/>
                  </a:rPr>
                  <a:t>Q1</a:t>
                </a:r>
              </a:p>
            </p:txBody>
          </p:sp>
        </p:grpSp>
      </p:grpSp>
      <p:sp>
        <p:nvSpPr>
          <p:cNvPr id="2" name="textruta 1">
            <a:extLst>
              <a:ext uri="{FF2B5EF4-FFF2-40B4-BE49-F238E27FC236}">
                <a16:creationId xmlns:a16="http://schemas.microsoft.com/office/drawing/2014/main" id="{5E963F59-4C49-434A-8B34-D365138D722C}"/>
              </a:ext>
            </a:extLst>
          </p:cNvPr>
          <p:cNvSpPr txBox="1"/>
          <p:nvPr/>
        </p:nvSpPr>
        <p:spPr bwMode="gray">
          <a:xfrm>
            <a:off x="7547738" y="2549827"/>
            <a:ext cx="546945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662"/>
              </a:spcBef>
              <a:spcAft>
                <a:spcPts val="0"/>
              </a:spcAft>
              <a:buClr>
                <a:srgbClr val="6E746F"/>
              </a:buClr>
            </a:pPr>
            <a:r>
              <a:rPr lang="sv-SE" sz="992" dirty="0">
                <a:solidFill>
                  <a:srgbClr val="000000"/>
                </a:solidFill>
                <a:latin typeface="Verdana"/>
                <a:cs typeface="+mn-cs"/>
              </a:rPr>
              <a:t>MSEK</a:t>
            </a:r>
          </a:p>
        </p:txBody>
      </p:sp>
      <p:sp>
        <p:nvSpPr>
          <p:cNvPr id="56" name="textruta 55">
            <a:extLst>
              <a:ext uri="{FF2B5EF4-FFF2-40B4-BE49-F238E27FC236}">
                <a16:creationId xmlns:a16="http://schemas.microsoft.com/office/drawing/2014/main" id="{CB6E6543-88C3-450E-ADDE-1A9F31CF3158}"/>
              </a:ext>
            </a:extLst>
          </p:cNvPr>
          <p:cNvSpPr txBox="1"/>
          <p:nvPr/>
        </p:nvSpPr>
        <p:spPr bwMode="gray">
          <a:xfrm>
            <a:off x="12422418" y="2519052"/>
            <a:ext cx="32092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662"/>
              </a:spcBef>
              <a:spcAft>
                <a:spcPts val="0"/>
              </a:spcAft>
              <a:buClr>
                <a:srgbClr val="6E746F"/>
              </a:buClr>
            </a:pPr>
            <a:r>
              <a:rPr lang="sv-SE" sz="992" dirty="0">
                <a:solidFill>
                  <a:srgbClr val="000000"/>
                </a:solidFill>
                <a:latin typeface="Verdana"/>
                <a:cs typeface="+mn-cs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836094797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11048773" y="4757883"/>
            <a:ext cx="266420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GB" sz="1799" dirty="0">
                <a:solidFill>
                  <a:srgbClr val="000000"/>
                </a:solidFill>
                <a:latin typeface="Verdana"/>
                <a:cs typeface="+mn-cs"/>
              </a:rPr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389294C-3EED-45AF-86D1-47711C35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INVESTments</a:t>
            </a:r>
            <a:r>
              <a:rPr lang="en-GB" dirty="0"/>
              <a:t> of 1,758 MSEK in held properties</a:t>
            </a:r>
          </a:p>
        </p:txBody>
      </p:sp>
      <p:graphicFrame>
        <p:nvGraphicFramePr>
          <p:cNvPr id="15" name="Platshållare för diagram 9">
            <a:extLst>
              <a:ext uri="{FF2B5EF4-FFF2-40B4-BE49-F238E27FC236}">
                <a16:creationId xmlns:a16="http://schemas.microsoft.com/office/drawing/2014/main" id="{0A6A0F4E-9E61-4965-B307-5C5702835EB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66981" y="2330056"/>
          <a:ext cx="9215891" cy="4415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62176344-AE48-42A1-8E86-2BC0B1EFF66F}"/>
              </a:ext>
            </a:extLst>
          </p:cNvPr>
          <p:cNvCxnSpPr/>
          <p:nvPr/>
        </p:nvCxnSpPr>
        <p:spPr bwMode="gray">
          <a:xfrm>
            <a:off x="1627572" y="4088585"/>
            <a:ext cx="8118408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ruta 5">
            <a:extLst>
              <a:ext uri="{FF2B5EF4-FFF2-40B4-BE49-F238E27FC236}">
                <a16:creationId xmlns:a16="http://schemas.microsoft.com/office/drawing/2014/main" id="{9F86D640-8B94-4A35-AB89-CFBFA90DA489}"/>
              </a:ext>
            </a:extLst>
          </p:cNvPr>
          <p:cNvSpPr txBox="1"/>
          <p:nvPr/>
        </p:nvSpPr>
        <p:spPr bwMode="gray">
          <a:xfrm>
            <a:off x="752978" y="2020946"/>
            <a:ext cx="587020" cy="262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662"/>
              </a:spcBef>
              <a:spcAft>
                <a:spcPts val="0"/>
              </a:spcAft>
              <a:buClr>
                <a:srgbClr val="6E746F"/>
              </a:buClr>
            </a:pPr>
            <a:r>
              <a:rPr lang="sv-SE" sz="1103" dirty="0">
                <a:solidFill>
                  <a:srgbClr val="000000"/>
                </a:solidFill>
                <a:latin typeface="Verdana"/>
                <a:cs typeface="+mn-cs"/>
              </a:rPr>
              <a:t>MSEK</a:t>
            </a:r>
          </a:p>
        </p:txBody>
      </p:sp>
    </p:spTree>
    <p:extLst>
      <p:ext uri="{BB962C8B-B14F-4D97-AF65-F5344CB8AC3E}">
        <p14:creationId xmlns:p14="http://schemas.microsoft.com/office/powerpoint/2010/main" val="2870231916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80"/>
          <p:cNvGraphicFramePr>
            <a:graphicFrameLocks/>
          </p:cNvGraphicFramePr>
          <p:nvPr>
            <p:extLst/>
          </p:nvPr>
        </p:nvGraphicFramePr>
        <p:xfrm>
          <a:off x="766981" y="2052531"/>
          <a:ext cx="6621096" cy="4123170"/>
        </p:xfrm>
        <a:graphic>
          <a:graphicData uri="http://schemas.openxmlformats.org/drawingml/2006/table">
            <a:tbl>
              <a:tblPr/>
              <a:tblGrid>
                <a:gridCol w="3811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3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2034"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835E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sv-S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  <a:cs typeface="Verdana"/>
                        </a:rPr>
                        <a:t>(MSEK)</a:t>
                      </a:r>
                    </a:p>
                  </a:txBody>
                  <a:tcPr marL="39692" marR="39692" marT="79383" marB="79383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300" b="1" i="0" dirty="0">
                          <a:solidFill>
                            <a:schemeClr val="tx1"/>
                          </a:solidFill>
                          <a:latin typeface="+mn-lt"/>
                          <a:cs typeface="Helvetica"/>
                        </a:rPr>
                        <a:t>2018 </a:t>
                      </a:r>
                    </a:p>
                    <a:p>
                      <a:pPr algn="r"/>
                      <a:r>
                        <a:rPr lang="sv-SE" sz="1300" b="0" i="0" dirty="0">
                          <a:solidFill>
                            <a:schemeClr val="tx1"/>
                          </a:solidFill>
                          <a:latin typeface="+mn-lt"/>
                          <a:cs typeface="Helvetica"/>
                        </a:rPr>
                        <a:t>31/12</a:t>
                      </a:r>
                    </a:p>
                  </a:txBody>
                  <a:tcPr marL="39692" marR="39692" marT="79383" marB="79383" anchor="b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300" b="1" i="0" baseline="0" dirty="0">
                          <a:solidFill>
                            <a:schemeClr val="tx1"/>
                          </a:solidFill>
                          <a:latin typeface="+mn-lt"/>
                          <a:cs typeface="Helvetica"/>
                        </a:rPr>
                        <a:t>2017 </a:t>
                      </a:r>
                    </a:p>
                    <a:p>
                      <a:pPr algn="r"/>
                      <a:r>
                        <a:rPr lang="sv-SE" sz="1300" b="0" i="0" baseline="0" dirty="0">
                          <a:solidFill>
                            <a:schemeClr val="tx1"/>
                          </a:solidFill>
                          <a:latin typeface="+mn-lt"/>
                          <a:cs typeface="Helvetica"/>
                        </a:rPr>
                        <a:t>31/12</a:t>
                      </a:r>
                      <a:endParaRPr lang="sv-SE" sz="1300" b="0" i="0" dirty="0">
                        <a:solidFill>
                          <a:schemeClr val="tx1"/>
                        </a:solidFill>
                        <a:latin typeface="+mn-lt"/>
                        <a:cs typeface="Helvetica"/>
                      </a:endParaRPr>
                    </a:p>
                  </a:txBody>
                  <a:tcPr marL="39692" marR="39692" marT="79383" marB="79383" anchor="b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92"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en-GB" sz="13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Investment properties</a:t>
                      </a:r>
                    </a:p>
                  </a:txBody>
                  <a:tcPr marL="39692" marR="39692" marT="119075" marB="79383" anchor="ctr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43 310</a:t>
                      </a:r>
                    </a:p>
                  </a:txBody>
                  <a:tcPr marL="39692" marR="39692" marT="119075" marB="79383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39 991</a:t>
                      </a:r>
                    </a:p>
                  </a:txBody>
                  <a:tcPr marL="39692" marR="39692" marT="119075" marB="79383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00"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/>
                      <a:r>
                        <a:rPr lang="en-GB" sz="13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Goodwill</a:t>
                      </a:r>
                    </a:p>
                  </a:txBody>
                  <a:tcPr marL="39692" marR="39692" marT="79383" marB="79383" anchor="ctr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225</a:t>
                      </a:r>
                    </a:p>
                  </a:txBody>
                  <a:tcPr marL="39692" marR="39692" marT="79383" marB="79383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240</a:t>
                      </a:r>
                    </a:p>
                  </a:txBody>
                  <a:tcPr marL="39692" marR="39692" marT="79383" marB="79383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92"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/>
                      <a:r>
                        <a:rPr lang="en-GB" sz="13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Other fixed assets</a:t>
                      </a:r>
                    </a:p>
                  </a:txBody>
                  <a:tcPr marL="39692" marR="39692" marT="79383" marB="119075" anchor="ctr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45</a:t>
                      </a:r>
                    </a:p>
                  </a:txBody>
                  <a:tcPr marL="39692" marR="39692" marT="79383" marB="119075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45</a:t>
                      </a:r>
                    </a:p>
                  </a:txBody>
                  <a:tcPr marL="39692" marR="39692" marT="79383" marB="119075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92"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/>
                      <a:r>
                        <a:rPr lang="en-GB" sz="1300" b="1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Total fixed assets</a:t>
                      </a:r>
                    </a:p>
                  </a:txBody>
                  <a:tcPr marL="39692" marR="39692" marT="119075" marB="79383" anchor="ctr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43 579</a:t>
                      </a:r>
                    </a:p>
                  </a:txBody>
                  <a:tcPr marL="39692" marR="39692" marT="119075" marB="79383" anchor="ctr">
                    <a:lnL>
                      <a:noFill/>
                    </a:lnL>
                    <a:lnR cap="flat"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40 276</a:t>
                      </a:r>
                    </a:p>
                  </a:txBody>
                  <a:tcPr marL="39692" marR="39692" marT="119075" marB="79383" anchor="ctr">
                    <a:lnL>
                      <a:noFill/>
                    </a:lnL>
                    <a:lnR cap="flat"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00"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/>
                      <a:r>
                        <a:rPr lang="en-GB" sz="13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Development properties</a:t>
                      </a:r>
                    </a:p>
                  </a:txBody>
                  <a:tcPr marL="39692" marR="39692" marT="79383" marB="79383" anchor="ctr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891</a:t>
                      </a:r>
                    </a:p>
                  </a:txBody>
                  <a:tcPr marL="39692" marR="39692" marT="79383" marB="79383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870</a:t>
                      </a:r>
                    </a:p>
                  </a:txBody>
                  <a:tcPr marL="39692" marR="39692" marT="79383" marB="79383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00"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/>
                      <a:r>
                        <a:rPr lang="en-GB" sz="13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Current assets</a:t>
                      </a:r>
                    </a:p>
                  </a:txBody>
                  <a:tcPr marL="39692" marR="39692" marT="79383" marB="79383" anchor="ctr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323</a:t>
                      </a:r>
                    </a:p>
                  </a:txBody>
                  <a:tcPr marL="39692" marR="39692" marT="79383" marB="79383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1 272</a:t>
                      </a:r>
                    </a:p>
                  </a:txBody>
                  <a:tcPr marL="39692" marR="39692" marT="79383" marB="79383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092"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/>
                      <a:r>
                        <a:rPr lang="en-GB" sz="13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Liquid assets</a:t>
                      </a:r>
                    </a:p>
                  </a:txBody>
                  <a:tcPr marL="39692" marR="39692" marT="79383" marB="119075" anchor="ctr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335</a:t>
                      </a:r>
                    </a:p>
                  </a:txBody>
                  <a:tcPr marL="39692" marR="39692" marT="79383" marB="119075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344</a:t>
                      </a:r>
                    </a:p>
                  </a:txBody>
                  <a:tcPr marL="39692" marR="39692" marT="79383" marB="119075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784"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/>
                      <a:r>
                        <a:rPr lang="en-GB" sz="1300" b="1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Total current assets</a:t>
                      </a:r>
                    </a:p>
                  </a:txBody>
                  <a:tcPr marL="39692" marR="39692" marT="119075" marB="119075" anchor="ctr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1 549</a:t>
                      </a:r>
                    </a:p>
                  </a:txBody>
                  <a:tcPr marL="39692" marR="39692" marT="119075" marB="119075" anchor="ctr">
                    <a:lnL>
                      <a:noFill/>
                    </a:lnL>
                    <a:lnR cap="flat"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2 487</a:t>
                      </a:r>
                    </a:p>
                  </a:txBody>
                  <a:tcPr marL="39692" marR="39692" marT="119075" marB="119075" anchor="ctr">
                    <a:lnL>
                      <a:noFill/>
                    </a:lnL>
                    <a:lnR cap="flat"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9784"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/>
                      <a:r>
                        <a:rPr lang="en-GB" sz="1300" b="1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Total assets</a:t>
                      </a:r>
                    </a:p>
                  </a:txBody>
                  <a:tcPr marL="39692" marR="39692" marT="119075" marB="119075" anchor="ctr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45 128</a:t>
                      </a:r>
                    </a:p>
                  </a:txBody>
                  <a:tcPr marL="39692" marR="39692" marT="119075" marB="119075" anchor="ctr">
                    <a:lnL>
                      <a:noFill/>
                    </a:lnL>
                    <a:lnR cap="flat"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Helvetica"/>
                        </a:rPr>
                        <a:t>42 763</a:t>
                      </a:r>
                    </a:p>
                  </a:txBody>
                  <a:tcPr marL="39692" marR="39692" marT="119075" marB="119075" anchor="ctr">
                    <a:lnL>
                      <a:noFill/>
                    </a:lnL>
                    <a:lnR cap="flat"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" name="Rubrik 10">
            <a:extLst>
              <a:ext uri="{FF2B5EF4-FFF2-40B4-BE49-F238E27FC236}">
                <a16:creationId xmlns:a16="http://schemas.microsoft.com/office/drawing/2014/main" id="{04720164-1EC4-4F1A-B956-586F27E6F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Consolidated assets</a:t>
            </a:r>
          </a:p>
        </p:txBody>
      </p:sp>
    </p:spTree>
    <p:extLst>
      <p:ext uri="{BB962C8B-B14F-4D97-AF65-F5344CB8AC3E}">
        <p14:creationId xmlns:p14="http://schemas.microsoft.com/office/powerpoint/2010/main" val="2132263379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34910E2D-1FD9-4D84-B3F8-8F772BB53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078" y="1145614"/>
            <a:ext cx="6100891" cy="407206"/>
          </a:xfrm>
        </p:spPr>
        <p:txBody>
          <a:bodyPr/>
          <a:lstStyle/>
          <a:p>
            <a:r>
              <a:rPr lang="en-GB"/>
              <a:t>CHANGES IN PROPERTY VALUE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Unrealised gain of SEK 2,516 million</a:t>
            </a:r>
          </a:p>
          <a:p>
            <a:r>
              <a:rPr lang="en-GB"/>
              <a:t>The increase in mainly driven by increases in operating surplus (80%)</a:t>
            </a:r>
          </a:p>
        </p:txBody>
      </p:sp>
      <p:pic>
        <p:nvPicPr>
          <p:cNvPr id="10" name="Platshållare för bild 9" descr="En bild som visar mark, golv, utomhus, bord&#10;&#10;Automatiskt genererad beskrivning">
            <a:extLst>
              <a:ext uri="{FF2B5EF4-FFF2-40B4-BE49-F238E27FC236}">
                <a16:creationId xmlns:a16="http://schemas.microsoft.com/office/drawing/2014/main" id="{8FD2F8FE-AFC4-4E72-AD22-2A36D83C51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" b="1592"/>
          <a:stretch>
            <a:fillRect/>
          </a:stretch>
        </p:blipFill>
        <p:spPr/>
      </p:pic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CAA16E1E-170D-495A-A53F-C42F29203C6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62199" y="2395466"/>
          <a:ext cx="6113770" cy="15592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5600">
                  <a:extLst>
                    <a:ext uri="{9D8B030D-6E8A-4147-A177-3AD203B41FA5}">
                      <a16:colId xmlns:a16="http://schemas.microsoft.com/office/drawing/2014/main" val="3801541721"/>
                    </a:ext>
                  </a:extLst>
                </a:gridCol>
                <a:gridCol w="1634085">
                  <a:extLst>
                    <a:ext uri="{9D8B030D-6E8A-4147-A177-3AD203B41FA5}">
                      <a16:colId xmlns:a16="http://schemas.microsoft.com/office/drawing/2014/main" val="3180183084"/>
                    </a:ext>
                  </a:extLst>
                </a:gridCol>
                <a:gridCol w="1634085">
                  <a:extLst>
                    <a:ext uri="{9D8B030D-6E8A-4147-A177-3AD203B41FA5}">
                      <a16:colId xmlns:a16="http://schemas.microsoft.com/office/drawing/2014/main" val="3841918353"/>
                    </a:ext>
                  </a:extLst>
                </a:gridCol>
              </a:tblGrid>
              <a:tr h="3435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0" marR="0" marT="79383" marB="7938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B6B9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endParaRPr lang="sv-SE" sz="12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692" marR="79383" marT="79383" marB="7938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B6B9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0" marR="0" marT="79383" marB="7938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B6B9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947510"/>
                  </a:ext>
                </a:extLst>
              </a:tr>
              <a:tr h="303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Change in yield requirements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6B9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487</a:t>
                      </a:r>
                    </a:p>
                  </a:txBody>
                  <a:tcPr marL="39692" marR="79383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6B9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947</a:t>
                      </a:r>
                    </a:p>
                  </a:txBody>
                  <a:tcPr marL="0" marR="0" marT="79383" marB="3969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6B9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0267977"/>
                  </a:ext>
                </a:extLst>
              </a:tr>
              <a:tr h="264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Change in operating net etc.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2 029</a:t>
                      </a:r>
                    </a:p>
                  </a:txBody>
                  <a:tcPr marL="39692" marR="79383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865</a:t>
                      </a:r>
                    </a:p>
                  </a:txBody>
                  <a:tcPr marL="0" marR="0" marT="39692" marB="39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6181659"/>
                  </a:ext>
                </a:extLst>
              </a:tr>
              <a:tr h="303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Building rights</a:t>
                      </a: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B6B9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marL="39692" marR="79383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B6B9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0" marR="0" marT="39692" marB="793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B6B9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539553"/>
                  </a:ext>
                </a:extLst>
              </a:tr>
              <a:tr h="3435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r>
                        <a:rPr lang="sv-SE" sz="12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79383" marB="7938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6B9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>
                          <a:solidFill>
                            <a:schemeClr val="bg1"/>
                          </a:solidFill>
                        </a:rPr>
                        <a:t>2 516</a:t>
                      </a:r>
                    </a:p>
                  </a:txBody>
                  <a:tcPr marL="39692" marR="79383" marT="79383" marB="7938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6B9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200" b="1" dirty="0">
                          <a:solidFill>
                            <a:schemeClr val="bg1"/>
                          </a:solidFill>
                        </a:rPr>
                        <a:t>1 817</a:t>
                      </a:r>
                    </a:p>
                  </a:txBody>
                  <a:tcPr marL="0" marR="0" marT="79383" marB="7938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6B9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456545"/>
                  </a:ext>
                </a:extLst>
              </a:tr>
            </a:tbl>
          </a:graphicData>
        </a:graphic>
      </p:graphicFrame>
      <p:sp>
        <p:nvSpPr>
          <p:cNvPr id="8" name="Platshållare för text 45">
            <a:extLst>
              <a:ext uri="{FF2B5EF4-FFF2-40B4-BE49-F238E27FC236}">
                <a16:creationId xmlns:a16="http://schemas.microsoft.com/office/drawing/2014/main" id="{41FA29A3-F036-4EFE-A0A1-0F8294285734}"/>
              </a:ext>
            </a:extLst>
          </p:cNvPr>
          <p:cNvSpPr txBox="1">
            <a:spLocks/>
          </p:cNvSpPr>
          <p:nvPr/>
        </p:nvSpPr>
        <p:spPr>
          <a:xfrm>
            <a:off x="6562199" y="2017630"/>
            <a:ext cx="5327281" cy="257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>
              <a:lnSpc>
                <a:spcPct val="100000"/>
              </a:lnSpc>
              <a:spcBef>
                <a:spcPts val="800"/>
              </a:spcBef>
              <a:buFont typeface="Arial Black" panose="020B0A04020102020204" pitchFamily="34" charset="0"/>
              <a:buNone/>
              <a:defRPr sz="1200"/>
            </a:lvl1pPr>
            <a:lvl2pPr indent="0">
              <a:lnSpc>
                <a:spcPct val="100000"/>
              </a:lnSpc>
              <a:spcBef>
                <a:spcPts val="400"/>
              </a:spcBef>
              <a:buFont typeface="Verdana" panose="020B0604030504040204" pitchFamily="34" charset="0"/>
              <a:buNone/>
              <a:defRPr sz="1100"/>
            </a:lvl2pPr>
            <a:lvl3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50"/>
            </a:lvl3pPr>
            <a:lvl4pPr indent="0">
              <a:lnSpc>
                <a:spcPct val="100000"/>
              </a:lnSpc>
              <a:spcBef>
                <a:spcPts val="200"/>
              </a:spcBef>
              <a:buFont typeface="Verdana" panose="020B0604030504040204" pitchFamily="34" charset="0"/>
              <a:buNone/>
              <a:defRPr sz="1000"/>
            </a:lvl4pPr>
            <a:lvl5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1008126" fontAlgn="auto">
              <a:spcBef>
                <a:spcPts val="882"/>
              </a:spcBef>
              <a:spcAft>
                <a:spcPts val="0"/>
              </a:spcAft>
            </a:pPr>
            <a:r>
              <a:rPr lang="en-GB" sz="1323">
                <a:solidFill>
                  <a:srgbClr val="FFFFFF"/>
                </a:solidFill>
                <a:latin typeface="Verdana"/>
                <a:cs typeface="+mn-cs"/>
              </a:rPr>
              <a:t>Unrealised changes in value, properties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9D63FB59-91CB-45E3-BF8B-4D2B8C659CF5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 bwMode="gray">
          <a:xfrm>
            <a:off x="6562200" y="2272332"/>
            <a:ext cx="6113770" cy="0"/>
          </a:xfrm>
          <a:prstGeom prst="line">
            <a:avLst/>
          </a:prstGeom>
          <a:ln w="952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6730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3CFE9A5-3B3F-4B40-8BC9-012787B0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LOW FINANCIAL RISK AND STRONG KEY RATIOS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66981" y="2033839"/>
            <a:ext cx="5901686" cy="4540597"/>
          </a:xfrm>
        </p:spPr>
        <p:txBody>
          <a:bodyPr/>
          <a:lstStyle/>
          <a:p>
            <a:r>
              <a:rPr lang="en-GB" dirty="0"/>
              <a:t>Interest-bearing liabilities of SEK 18.5 billion</a:t>
            </a:r>
          </a:p>
          <a:p>
            <a:r>
              <a:rPr lang="en-GB" dirty="0"/>
              <a:t>Gearing ratio 41.9 %</a:t>
            </a:r>
          </a:p>
          <a:p>
            <a:r>
              <a:rPr lang="en-GB" dirty="0"/>
              <a:t>Average interest rate 1.6 %</a:t>
            </a:r>
          </a:p>
          <a:p>
            <a:r>
              <a:rPr lang="en-GB" dirty="0"/>
              <a:t>Fixed interest term 4.1 years</a:t>
            </a:r>
          </a:p>
          <a:p>
            <a:r>
              <a:rPr lang="en-GB" dirty="0"/>
              <a:t>Capital commitment 4.6 years</a:t>
            </a:r>
          </a:p>
          <a:p>
            <a:r>
              <a:rPr lang="en-GB" dirty="0"/>
              <a:t>Five Nordic banks, capital market, direct financing</a:t>
            </a:r>
          </a:p>
          <a:p>
            <a:r>
              <a:rPr lang="en-GB" dirty="0"/>
              <a:t>Commercial paper backed by secured credit lines</a:t>
            </a:r>
          </a:p>
          <a:p>
            <a:r>
              <a:rPr lang="en-GB" dirty="0"/>
              <a:t>Baa2 credit rating by Moody’s</a:t>
            </a:r>
          </a:p>
        </p:txBody>
      </p:sp>
      <p:graphicFrame>
        <p:nvGraphicFramePr>
          <p:cNvPr id="7" name="Platshållare för diagram 9">
            <a:extLst>
              <a:ext uri="{FF2B5EF4-FFF2-40B4-BE49-F238E27FC236}">
                <a16:creationId xmlns:a16="http://schemas.microsoft.com/office/drawing/2014/main" id="{2AC757FB-1DF5-4478-BE3D-0D595E59C85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958907" y="1976810"/>
          <a:ext cx="5967068" cy="4312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7" name="Grupp 16">
            <a:extLst>
              <a:ext uri="{FF2B5EF4-FFF2-40B4-BE49-F238E27FC236}">
                <a16:creationId xmlns:a16="http://schemas.microsoft.com/office/drawing/2014/main" id="{AB2DD7E0-12C8-4C01-9663-62F556417F32}"/>
              </a:ext>
            </a:extLst>
          </p:cNvPr>
          <p:cNvGrpSpPr/>
          <p:nvPr/>
        </p:nvGrpSpPr>
        <p:grpSpPr>
          <a:xfrm>
            <a:off x="7753315" y="5331037"/>
            <a:ext cx="4511988" cy="233497"/>
            <a:chOff x="6421636" y="142875"/>
            <a:chExt cx="5562202" cy="276999"/>
          </a:xfrm>
        </p:grpSpPr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413A29D6-B809-4EE2-BF56-0F3BF9F54337}"/>
                </a:ext>
              </a:extLst>
            </p:cNvPr>
            <p:cNvSpPr txBox="1"/>
            <p:nvPr/>
          </p:nvSpPr>
          <p:spPr bwMode="gray">
            <a:xfrm>
              <a:off x="8422944" y="142875"/>
              <a:ext cx="55893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1158" dirty="0">
                  <a:solidFill>
                    <a:srgbClr val="000000"/>
                  </a:solidFill>
                  <a:latin typeface="Verdana"/>
                  <a:cs typeface="+mn-cs"/>
                </a:rPr>
                <a:t>2015</a:t>
              </a:r>
            </a:p>
          </p:txBody>
        </p:sp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DC7B4E98-2BC8-4177-B172-5DC9AC83625D}"/>
                </a:ext>
              </a:extLst>
            </p:cNvPr>
            <p:cNvSpPr txBox="1"/>
            <p:nvPr/>
          </p:nvSpPr>
          <p:spPr bwMode="gray">
            <a:xfrm>
              <a:off x="9423598" y="142875"/>
              <a:ext cx="55893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1158" dirty="0">
                  <a:solidFill>
                    <a:srgbClr val="000000"/>
                  </a:solidFill>
                  <a:latin typeface="Verdana"/>
                  <a:cs typeface="+mn-cs"/>
                </a:rPr>
                <a:t>2016</a:t>
              </a:r>
            </a:p>
          </p:txBody>
        </p:sp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89132CC3-0E4F-4523-A3A1-2FEAC6768E57}"/>
                </a:ext>
              </a:extLst>
            </p:cNvPr>
            <p:cNvSpPr txBox="1"/>
            <p:nvPr/>
          </p:nvSpPr>
          <p:spPr bwMode="gray">
            <a:xfrm>
              <a:off x="10424252" y="142875"/>
              <a:ext cx="55893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1158" dirty="0">
                  <a:solidFill>
                    <a:srgbClr val="000000"/>
                  </a:solidFill>
                  <a:latin typeface="Verdana"/>
                  <a:cs typeface="+mn-cs"/>
                </a:rPr>
                <a:t>2017</a:t>
              </a:r>
            </a:p>
          </p:txBody>
        </p:sp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B088F0E0-16F0-453F-A740-17094A9F42CB}"/>
                </a:ext>
              </a:extLst>
            </p:cNvPr>
            <p:cNvSpPr txBox="1"/>
            <p:nvPr/>
          </p:nvSpPr>
          <p:spPr bwMode="gray">
            <a:xfrm>
              <a:off x="11424906" y="142875"/>
              <a:ext cx="55893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1158" dirty="0">
                  <a:solidFill>
                    <a:srgbClr val="000000"/>
                  </a:solidFill>
                  <a:latin typeface="Verdana"/>
                  <a:cs typeface="+mn-cs"/>
                </a:rPr>
                <a:t>2018</a:t>
              </a:r>
            </a:p>
          </p:txBody>
        </p:sp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64CF840F-09CD-41C7-A3A4-B95E2B8896F1}"/>
                </a:ext>
              </a:extLst>
            </p:cNvPr>
            <p:cNvSpPr txBox="1"/>
            <p:nvPr/>
          </p:nvSpPr>
          <p:spPr bwMode="gray">
            <a:xfrm>
              <a:off x="7422290" y="142875"/>
              <a:ext cx="55893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1158" dirty="0">
                  <a:solidFill>
                    <a:srgbClr val="000000"/>
                  </a:solidFill>
                  <a:latin typeface="Verdana"/>
                  <a:cs typeface="+mn-cs"/>
                </a:rPr>
                <a:t>2014</a:t>
              </a:r>
            </a:p>
          </p:txBody>
        </p:sp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FB601D7C-01E6-49E9-B20B-5DB39B9B513A}"/>
                </a:ext>
              </a:extLst>
            </p:cNvPr>
            <p:cNvSpPr txBox="1"/>
            <p:nvPr/>
          </p:nvSpPr>
          <p:spPr bwMode="gray">
            <a:xfrm>
              <a:off x="6421636" y="142875"/>
              <a:ext cx="55893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1158" dirty="0">
                  <a:solidFill>
                    <a:srgbClr val="000000"/>
                  </a:solidFill>
                  <a:latin typeface="Verdana"/>
                  <a:cs typeface="+mn-cs"/>
                </a:rPr>
                <a:t>2013</a:t>
              </a:r>
            </a:p>
          </p:txBody>
        </p:sp>
      </p:grpSp>
      <p:sp>
        <p:nvSpPr>
          <p:cNvPr id="12" name="textruta 11">
            <a:extLst>
              <a:ext uri="{FF2B5EF4-FFF2-40B4-BE49-F238E27FC236}">
                <a16:creationId xmlns:a16="http://schemas.microsoft.com/office/drawing/2014/main" id="{AF13B1A3-DE21-4317-AE98-A53C9FB2FE11}"/>
              </a:ext>
            </a:extLst>
          </p:cNvPr>
          <p:cNvSpPr txBox="1"/>
          <p:nvPr/>
        </p:nvSpPr>
        <p:spPr bwMode="gray">
          <a:xfrm>
            <a:off x="7185630" y="1722307"/>
            <a:ext cx="466794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662"/>
              </a:spcBef>
              <a:spcAft>
                <a:spcPts val="0"/>
              </a:spcAft>
              <a:buClr>
                <a:srgbClr val="6E746F"/>
              </a:buClr>
            </a:pPr>
            <a:r>
              <a:rPr lang="sv-SE" sz="992" dirty="0" err="1">
                <a:solidFill>
                  <a:srgbClr val="000000"/>
                </a:solidFill>
                <a:latin typeface="Verdana"/>
                <a:cs typeface="+mn-cs"/>
              </a:rPr>
              <a:t>year</a:t>
            </a:r>
            <a:endParaRPr lang="sv-SE" sz="992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EF731CB-1147-445A-B241-DDF0AC96B886}"/>
              </a:ext>
            </a:extLst>
          </p:cNvPr>
          <p:cNvSpPr txBox="1"/>
          <p:nvPr/>
        </p:nvSpPr>
        <p:spPr bwMode="gray">
          <a:xfrm>
            <a:off x="12450423" y="1708304"/>
            <a:ext cx="32092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662"/>
              </a:spcBef>
              <a:spcAft>
                <a:spcPts val="0"/>
              </a:spcAft>
              <a:buClr>
                <a:srgbClr val="6E746F"/>
              </a:buClr>
            </a:pPr>
            <a:r>
              <a:rPr lang="sv-SE" sz="992" dirty="0">
                <a:solidFill>
                  <a:srgbClr val="000000"/>
                </a:solidFill>
                <a:latin typeface="Verdana"/>
                <a:cs typeface="+mn-cs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171284502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Platshållare för diagram 17">
            <a:extLst>
              <a:ext uri="{FF2B5EF4-FFF2-40B4-BE49-F238E27FC236}">
                <a16:creationId xmlns:a16="http://schemas.microsoft.com/office/drawing/2014/main" id="{EBDAC4D7-D248-4781-84BF-C1AB5998D49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294163" y="115520"/>
          <a:ext cx="8518330" cy="7445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ubrik 1">
            <a:extLst>
              <a:ext uri="{FF2B5EF4-FFF2-40B4-BE49-F238E27FC236}">
                <a16:creationId xmlns:a16="http://schemas.microsoft.com/office/drawing/2014/main" id="{789AF158-2B95-420C-B36D-2AAA5CC6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Increasing share of capital market financing</a:t>
            </a:r>
          </a:p>
        </p:txBody>
      </p:sp>
      <p:sp>
        <p:nvSpPr>
          <p:cNvPr id="17" name="Platshållare för text 45">
            <a:extLst>
              <a:ext uri="{FF2B5EF4-FFF2-40B4-BE49-F238E27FC236}">
                <a16:creationId xmlns:a16="http://schemas.microsoft.com/office/drawing/2014/main" id="{4AC1FA49-57E3-452E-ADA2-8B8B645F7609}"/>
              </a:ext>
            </a:extLst>
          </p:cNvPr>
          <p:cNvSpPr txBox="1">
            <a:spLocks/>
          </p:cNvSpPr>
          <p:nvPr/>
        </p:nvSpPr>
        <p:spPr>
          <a:xfrm>
            <a:off x="7348688" y="2312494"/>
            <a:ext cx="5327281" cy="257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>
              <a:lnSpc>
                <a:spcPct val="100000"/>
              </a:lnSpc>
              <a:spcBef>
                <a:spcPts val="800"/>
              </a:spcBef>
              <a:buFont typeface="Arial Black" panose="020B0A04020102020204" pitchFamily="34" charset="0"/>
              <a:buNone/>
              <a:defRPr sz="1200"/>
            </a:lvl1pPr>
            <a:lvl2pPr indent="0">
              <a:lnSpc>
                <a:spcPct val="100000"/>
              </a:lnSpc>
              <a:spcBef>
                <a:spcPts val="400"/>
              </a:spcBef>
              <a:buFont typeface="Verdana" panose="020B0604030504040204" pitchFamily="34" charset="0"/>
              <a:buNone/>
              <a:defRPr sz="1100"/>
            </a:lvl2pPr>
            <a:lvl3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50"/>
            </a:lvl3pPr>
            <a:lvl4pPr indent="0">
              <a:lnSpc>
                <a:spcPct val="100000"/>
              </a:lnSpc>
              <a:spcBef>
                <a:spcPts val="200"/>
              </a:spcBef>
              <a:buFont typeface="Verdana" panose="020B0604030504040204" pitchFamily="34" charset="0"/>
              <a:buNone/>
              <a:defRPr sz="1000"/>
            </a:lvl4pPr>
            <a:lvl5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1008126" fontAlgn="auto">
              <a:spcBef>
                <a:spcPts val="882"/>
              </a:spcBef>
              <a:spcAft>
                <a:spcPts val="0"/>
              </a:spcAft>
            </a:pPr>
            <a:r>
              <a:rPr lang="en-GB" sz="1323" dirty="0">
                <a:solidFill>
                  <a:srgbClr val="000000"/>
                </a:solidFill>
                <a:latin typeface="Verdana"/>
                <a:cs typeface="+mn-cs"/>
              </a:rPr>
              <a:t>Interest-bearing liabilities</a:t>
            </a:r>
          </a:p>
        </p:txBody>
      </p:sp>
      <p:cxnSp>
        <p:nvCxnSpPr>
          <p:cNvPr id="18" name="Rak koppling 17">
            <a:extLst>
              <a:ext uri="{FF2B5EF4-FFF2-40B4-BE49-F238E27FC236}">
                <a16:creationId xmlns:a16="http://schemas.microsoft.com/office/drawing/2014/main" id="{2B450F25-54BF-4155-B7C5-DCE0254DF7A2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 bwMode="gray">
          <a:xfrm>
            <a:off x="7353577" y="2567196"/>
            <a:ext cx="5322392" cy="0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latshållare för text 45">
            <a:extLst>
              <a:ext uri="{FF2B5EF4-FFF2-40B4-BE49-F238E27FC236}">
                <a16:creationId xmlns:a16="http://schemas.microsoft.com/office/drawing/2014/main" id="{765B050D-3B9D-4CD9-937D-1E87D8806699}"/>
              </a:ext>
            </a:extLst>
          </p:cNvPr>
          <p:cNvSpPr txBox="1">
            <a:spLocks/>
          </p:cNvSpPr>
          <p:nvPr/>
        </p:nvSpPr>
        <p:spPr>
          <a:xfrm>
            <a:off x="766981" y="2312494"/>
            <a:ext cx="5012220" cy="257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800"/>
              </a:spcBef>
              <a:buFont typeface="Arial Black" panose="020B0A04020102020204" pitchFamily="34" charset="0"/>
              <a:buNone/>
              <a:defRPr sz="1200"/>
            </a:lvl1pPr>
            <a:lvl2pPr indent="0">
              <a:lnSpc>
                <a:spcPct val="100000"/>
              </a:lnSpc>
              <a:spcBef>
                <a:spcPts val="400"/>
              </a:spcBef>
              <a:buFont typeface="Verdana" panose="020B0604030504040204" pitchFamily="34" charset="0"/>
              <a:buNone/>
              <a:defRPr sz="1100"/>
            </a:lvl2pPr>
            <a:lvl3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50"/>
            </a:lvl3pPr>
            <a:lvl4pPr indent="0">
              <a:lnSpc>
                <a:spcPct val="100000"/>
              </a:lnSpc>
              <a:spcBef>
                <a:spcPts val="200"/>
              </a:spcBef>
              <a:buFont typeface="Verdana" panose="020B0604030504040204" pitchFamily="34" charset="0"/>
              <a:buNone/>
              <a:defRPr sz="1000"/>
            </a:lvl4pPr>
            <a:lvl5pPr indent="0">
              <a:lnSpc>
                <a:spcPct val="100000"/>
              </a:lnSpc>
              <a:spcBef>
                <a:spcPts val="200"/>
              </a:spcBef>
              <a:buFont typeface="Arial Black" panose="020B0A04020102020204" pitchFamily="34" charset="0"/>
              <a:buNone/>
              <a:defRPr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1008126" fontAlgn="auto">
              <a:spcBef>
                <a:spcPts val="882"/>
              </a:spcBef>
              <a:spcAft>
                <a:spcPts val="0"/>
              </a:spcAft>
            </a:pPr>
            <a:r>
              <a:rPr lang="en-GB" sz="1323" dirty="0">
                <a:solidFill>
                  <a:srgbClr val="000000"/>
                </a:solidFill>
                <a:latin typeface="Verdana"/>
                <a:cs typeface="+mn-cs"/>
              </a:rPr>
              <a:t>Development, financing sources 2013-2018</a:t>
            </a:r>
          </a:p>
        </p:txBody>
      </p:sp>
      <p:cxnSp>
        <p:nvCxnSpPr>
          <p:cNvPr id="23" name="Rak koppling 22">
            <a:extLst>
              <a:ext uri="{FF2B5EF4-FFF2-40B4-BE49-F238E27FC236}">
                <a16:creationId xmlns:a16="http://schemas.microsoft.com/office/drawing/2014/main" id="{74C28E77-A62C-42FD-AFAF-482141BA73AD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 bwMode="gray">
          <a:xfrm>
            <a:off x="766981" y="2567196"/>
            <a:ext cx="5702452" cy="0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Platshållare för diagram 9">
            <a:extLst>
              <a:ext uri="{FF2B5EF4-FFF2-40B4-BE49-F238E27FC236}">
                <a16:creationId xmlns:a16="http://schemas.microsoft.com/office/drawing/2014/main" id="{E0F5EFA2-2FEA-4876-AC96-1BA65A7C442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51461" y="2806920"/>
          <a:ext cx="6070014" cy="3746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36" name="Grupp 35">
            <a:extLst>
              <a:ext uri="{FF2B5EF4-FFF2-40B4-BE49-F238E27FC236}">
                <a16:creationId xmlns:a16="http://schemas.microsoft.com/office/drawing/2014/main" id="{76E66A02-82B4-472B-9145-A88D301AEDEA}"/>
              </a:ext>
            </a:extLst>
          </p:cNvPr>
          <p:cNvGrpSpPr/>
          <p:nvPr/>
        </p:nvGrpSpPr>
        <p:grpSpPr>
          <a:xfrm>
            <a:off x="1071533" y="5653639"/>
            <a:ext cx="5366395" cy="92921"/>
            <a:chOff x="6200775" y="152400"/>
            <a:chExt cx="6003924" cy="266700"/>
          </a:xfrm>
        </p:grpSpPr>
        <p:cxnSp>
          <p:nvCxnSpPr>
            <p:cNvPr id="14" name="Rak koppling 13">
              <a:extLst>
                <a:ext uri="{FF2B5EF4-FFF2-40B4-BE49-F238E27FC236}">
                  <a16:creationId xmlns:a16="http://schemas.microsoft.com/office/drawing/2014/main" id="{E0392EB8-ABD8-49AB-9406-4AB5F2778755}"/>
                </a:ext>
              </a:extLst>
            </p:cNvPr>
            <p:cNvCxnSpPr/>
            <p:nvPr/>
          </p:nvCxnSpPr>
          <p:spPr bwMode="gray">
            <a:xfrm>
              <a:off x="8202083" y="152400"/>
              <a:ext cx="0" cy="266700"/>
            </a:xfrm>
            <a:prstGeom prst="line">
              <a:avLst/>
            </a:prstGeom>
            <a:ln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ak koppling 24">
              <a:extLst>
                <a:ext uri="{FF2B5EF4-FFF2-40B4-BE49-F238E27FC236}">
                  <a16:creationId xmlns:a16="http://schemas.microsoft.com/office/drawing/2014/main" id="{2A1619D5-0674-428B-97C6-298C107F943B}"/>
                </a:ext>
              </a:extLst>
            </p:cNvPr>
            <p:cNvCxnSpPr/>
            <p:nvPr/>
          </p:nvCxnSpPr>
          <p:spPr bwMode="gray">
            <a:xfrm>
              <a:off x="9202737" y="152400"/>
              <a:ext cx="0" cy="266700"/>
            </a:xfrm>
            <a:prstGeom prst="line">
              <a:avLst/>
            </a:prstGeom>
            <a:ln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ak koppling 25">
              <a:extLst>
                <a:ext uri="{FF2B5EF4-FFF2-40B4-BE49-F238E27FC236}">
                  <a16:creationId xmlns:a16="http://schemas.microsoft.com/office/drawing/2014/main" id="{EE05F654-9C85-43F5-BC35-8D259B740F76}"/>
                </a:ext>
              </a:extLst>
            </p:cNvPr>
            <p:cNvCxnSpPr/>
            <p:nvPr/>
          </p:nvCxnSpPr>
          <p:spPr bwMode="gray">
            <a:xfrm>
              <a:off x="10203391" y="152400"/>
              <a:ext cx="0" cy="266700"/>
            </a:xfrm>
            <a:prstGeom prst="line">
              <a:avLst/>
            </a:prstGeom>
            <a:ln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ak koppling 27">
              <a:extLst>
                <a:ext uri="{FF2B5EF4-FFF2-40B4-BE49-F238E27FC236}">
                  <a16:creationId xmlns:a16="http://schemas.microsoft.com/office/drawing/2014/main" id="{A5C069A9-828F-48CE-8772-77DFEE934949}"/>
                </a:ext>
              </a:extLst>
            </p:cNvPr>
            <p:cNvCxnSpPr/>
            <p:nvPr/>
          </p:nvCxnSpPr>
          <p:spPr bwMode="gray">
            <a:xfrm>
              <a:off x="11204045" y="152400"/>
              <a:ext cx="0" cy="266700"/>
            </a:xfrm>
            <a:prstGeom prst="line">
              <a:avLst/>
            </a:prstGeom>
            <a:ln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ak koppling 29">
              <a:extLst>
                <a:ext uri="{FF2B5EF4-FFF2-40B4-BE49-F238E27FC236}">
                  <a16:creationId xmlns:a16="http://schemas.microsoft.com/office/drawing/2014/main" id="{F8C0C665-60B3-427F-AF42-D64D5621CF45}"/>
                </a:ext>
              </a:extLst>
            </p:cNvPr>
            <p:cNvCxnSpPr/>
            <p:nvPr/>
          </p:nvCxnSpPr>
          <p:spPr bwMode="gray">
            <a:xfrm>
              <a:off x="12204699" y="152400"/>
              <a:ext cx="0" cy="266700"/>
            </a:xfrm>
            <a:prstGeom prst="line">
              <a:avLst/>
            </a:prstGeom>
            <a:ln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ak koppling 31">
              <a:extLst>
                <a:ext uri="{FF2B5EF4-FFF2-40B4-BE49-F238E27FC236}">
                  <a16:creationId xmlns:a16="http://schemas.microsoft.com/office/drawing/2014/main" id="{0F553274-FCA2-47F7-8717-F4245A2964BD}"/>
                </a:ext>
              </a:extLst>
            </p:cNvPr>
            <p:cNvCxnSpPr/>
            <p:nvPr/>
          </p:nvCxnSpPr>
          <p:spPr bwMode="gray">
            <a:xfrm>
              <a:off x="7201429" y="152400"/>
              <a:ext cx="0" cy="266700"/>
            </a:xfrm>
            <a:prstGeom prst="line">
              <a:avLst/>
            </a:prstGeom>
            <a:ln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ak koppling 33">
              <a:extLst>
                <a:ext uri="{FF2B5EF4-FFF2-40B4-BE49-F238E27FC236}">
                  <a16:creationId xmlns:a16="http://schemas.microsoft.com/office/drawing/2014/main" id="{C8F574C8-5516-467E-B1D5-275D950520AD}"/>
                </a:ext>
              </a:extLst>
            </p:cNvPr>
            <p:cNvCxnSpPr/>
            <p:nvPr/>
          </p:nvCxnSpPr>
          <p:spPr bwMode="gray">
            <a:xfrm>
              <a:off x="6200775" y="152400"/>
              <a:ext cx="0" cy="266700"/>
            </a:xfrm>
            <a:prstGeom prst="line">
              <a:avLst/>
            </a:prstGeom>
            <a:ln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ak koppling 38">
              <a:extLst>
                <a:ext uri="{FF2B5EF4-FFF2-40B4-BE49-F238E27FC236}">
                  <a16:creationId xmlns:a16="http://schemas.microsoft.com/office/drawing/2014/main" id="{6AB3B821-7B3B-4634-9665-16A94EE3D5A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200775" y="152400"/>
              <a:ext cx="6003924" cy="0"/>
            </a:xfrm>
            <a:prstGeom prst="line">
              <a:avLst/>
            </a:prstGeom>
            <a:ln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 36">
            <a:extLst>
              <a:ext uri="{FF2B5EF4-FFF2-40B4-BE49-F238E27FC236}">
                <a16:creationId xmlns:a16="http://schemas.microsoft.com/office/drawing/2014/main" id="{3AECA966-8F48-470C-B806-6BA38E952BC6}"/>
              </a:ext>
            </a:extLst>
          </p:cNvPr>
          <p:cNvGrpSpPr/>
          <p:nvPr/>
        </p:nvGrpSpPr>
        <p:grpSpPr>
          <a:xfrm>
            <a:off x="1268941" y="5904999"/>
            <a:ext cx="4971578" cy="202812"/>
            <a:chOff x="6421636" y="142875"/>
            <a:chExt cx="5562202" cy="276999"/>
          </a:xfrm>
        </p:grpSpPr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B52BEDDA-6C7F-4346-A3D3-9EB3154C564E}"/>
                </a:ext>
              </a:extLst>
            </p:cNvPr>
            <p:cNvSpPr txBox="1"/>
            <p:nvPr/>
          </p:nvSpPr>
          <p:spPr bwMode="gray">
            <a:xfrm>
              <a:off x="8422944" y="142875"/>
              <a:ext cx="55893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1158" dirty="0">
                  <a:solidFill>
                    <a:srgbClr val="000000"/>
                  </a:solidFill>
                  <a:latin typeface="Verdana"/>
                  <a:cs typeface="+mn-cs"/>
                </a:rPr>
                <a:t>2015</a:t>
              </a:r>
            </a:p>
          </p:txBody>
        </p:sp>
        <p:sp>
          <p:nvSpPr>
            <p:cNvPr id="27" name="textruta 26">
              <a:extLst>
                <a:ext uri="{FF2B5EF4-FFF2-40B4-BE49-F238E27FC236}">
                  <a16:creationId xmlns:a16="http://schemas.microsoft.com/office/drawing/2014/main" id="{FC75207D-E2F1-42FF-9F29-22BA7BB06169}"/>
                </a:ext>
              </a:extLst>
            </p:cNvPr>
            <p:cNvSpPr txBox="1"/>
            <p:nvPr/>
          </p:nvSpPr>
          <p:spPr bwMode="gray">
            <a:xfrm>
              <a:off x="9423598" y="142875"/>
              <a:ext cx="55893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1158" dirty="0">
                  <a:solidFill>
                    <a:srgbClr val="000000"/>
                  </a:solidFill>
                  <a:latin typeface="Verdana"/>
                  <a:cs typeface="+mn-cs"/>
                </a:rPr>
                <a:t>2016</a:t>
              </a:r>
            </a:p>
          </p:txBody>
        </p:sp>
        <p:sp>
          <p:nvSpPr>
            <p:cNvPr id="29" name="textruta 28">
              <a:extLst>
                <a:ext uri="{FF2B5EF4-FFF2-40B4-BE49-F238E27FC236}">
                  <a16:creationId xmlns:a16="http://schemas.microsoft.com/office/drawing/2014/main" id="{9FC1E4BB-F22E-44C1-9663-32C9186B9198}"/>
                </a:ext>
              </a:extLst>
            </p:cNvPr>
            <p:cNvSpPr txBox="1"/>
            <p:nvPr/>
          </p:nvSpPr>
          <p:spPr bwMode="gray">
            <a:xfrm>
              <a:off x="10424252" y="142875"/>
              <a:ext cx="55893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1158" dirty="0">
                  <a:solidFill>
                    <a:srgbClr val="000000"/>
                  </a:solidFill>
                  <a:latin typeface="Verdana"/>
                  <a:cs typeface="+mn-cs"/>
                </a:rPr>
                <a:t>2017</a:t>
              </a:r>
            </a:p>
          </p:txBody>
        </p:sp>
        <p:sp>
          <p:nvSpPr>
            <p:cNvPr id="31" name="textruta 30">
              <a:extLst>
                <a:ext uri="{FF2B5EF4-FFF2-40B4-BE49-F238E27FC236}">
                  <a16:creationId xmlns:a16="http://schemas.microsoft.com/office/drawing/2014/main" id="{D20CCD11-7CD4-4210-8F1B-7A2787CDA8D0}"/>
                </a:ext>
              </a:extLst>
            </p:cNvPr>
            <p:cNvSpPr txBox="1"/>
            <p:nvPr/>
          </p:nvSpPr>
          <p:spPr bwMode="gray">
            <a:xfrm>
              <a:off x="11424906" y="142875"/>
              <a:ext cx="55893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1158" dirty="0">
                  <a:solidFill>
                    <a:srgbClr val="000000"/>
                  </a:solidFill>
                  <a:latin typeface="Verdana"/>
                  <a:cs typeface="+mn-cs"/>
                </a:rPr>
                <a:t>2018</a:t>
              </a:r>
            </a:p>
          </p:txBody>
        </p:sp>
        <p:sp>
          <p:nvSpPr>
            <p:cNvPr id="33" name="textruta 32">
              <a:extLst>
                <a:ext uri="{FF2B5EF4-FFF2-40B4-BE49-F238E27FC236}">
                  <a16:creationId xmlns:a16="http://schemas.microsoft.com/office/drawing/2014/main" id="{78147CD5-C6AF-47C1-8D2D-4ECDC693869C}"/>
                </a:ext>
              </a:extLst>
            </p:cNvPr>
            <p:cNvSpPr txBox="1"/>
            <p:nvPr/>
          </p:nvSpPr>
          <p:spPr bwMode="gray">
            <a:xfrm>
              <a:off x="7422290" y="142875"/>
              <a:ext cx="55893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1158" dirty="0">
                  <a:solidFill>
                    <a:srgbClr val="000000"/>
                  </a:solidFill>
                  <a:latin typeface="Verdana"/>
                  <a:cs typeface="+mn-cs"/>
                </a:rPr>
                <a:t>2014</a:t>
              </a:r>
            </a:p>
          </p:txBody>
        </p:sp>
        <p:sp>
          <p:nvSpPr>
            <p:cNvPr id="35" name="textruta 34">
              <a:extLst>
                <a:ext uri="{FF2B5EF4-FFF2-40B4-BE49-F238E27FC236}">
                  <a16:creationId xmlns:a16="http://schemas.microsoft.com/office/drawing/2014/main" id="{91654109-C968-4A72-890F-B81E959A933A}"/>
                </a:ext>
              </a:extLst>
            </p:cNvPr>
            <p:cNvSpPr txBox="1"/>
            <p:nvPr/>
          </p:nvSpPr>
          <p:spPr bwMode="gray">
            <a:xfrm>
              <a:off x="6421636" y="142875"/>
              <a:ext cx="55893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1158" dirty="0">
                  <a:solidFill>
                    <a:srgbClr val="000000"/>
                  </a:solidFill>
                  <a:latin typeface="Verdana"/>
                  <a:cs typeface="+mn-cs"/>
                </a:rPr>
                <a:t>2013</a:t>
              </a:r>
            </a:p>
          </p:txBody>
        </p:sp>
      </p:grpSp>
      <p:grpSp>
        <p:nvGrpSpPr>
          <p:cNvPr id="68" name="Grupp 67">
            <a:extLst>
              <a:ext uri="{FF2B5EF4-FFF2-40B4-BE49-F238E27FC236}">
                <a16:creationId xmlns:a16="http://schemas.microsoft.com/office/drawing/2014/main" id="{74F424A9-F9DD-4C84-A288-83A0A7CD8D62}"/>
              </a:ext>
            </a:extLst>
          </p:cNvPr>
          <p:cNvGrpSpPr/>
          <p:nvPr/>
        </p:nvGrpSpPr>
        <p:grpSpPr>
          <a:xfrm>
            <a:off x="1129062" y="5697704"/>
            <a:ext cx="5249051" cy="319345"/>
            <a:chOff x="1150599" y="237131"/>
            <a:chExt cx="7598374" cy="289643"/>
          </a:xfrm>
        </p:grpSpPr>
        <p:sp>
          <p:nvSpPr>
            <p:cNvPr id="42" name="textruta 41">
              <a:extLst>
                <a:ext uri="{FF2B5EF4-FFF2-40B4-BE49-F238E27FC236}">
                  <a16:creationId xmlns:a16="http://schemas.microsoft.com/office/drawing/2014/main" id="{63263DFB-CF13-46C7-806B-101D1F88611B}"/>
                </a:ext>
              </a:extLst>
            </p:cNvPr>
            <p:cNvSpPr txBox="1"/>
            <p:nvPr/>
          </p:nvSpPr>
          <p:spPr bwMode="gray">
            <a:xfrm>
              <a:off x="1794913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Q3</a:t>
              </a:r>
            </a:p>
          </p:txBody>
        </p:sp>
        <p:sp>
          <p:nvSpPr>
            <p:cNvPr id="43" name="textruta 42">
              <a:extLst>
                <a:ext uri="{FF2B5EF4-FFF2-40B4-BE49-F238E27FC236}">
                  <a16:creationId xmlns:a16="http://schemas.microsoft.com/office/drawing/2014/main" id="{40C8784D-77F5-4357-A64A-46671C02373C}"/>
                </a:ext>
              </a:extLst>
            </p:cNvPr>
            <p:cNvSpPr txBox="1"/>
            <p:nvPr/>
          </p:nvSpPr>
          <p:spPr bwMode="gray">
            <a:xfrm>
              <a:off x="2117070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Q4</a:t>
              </a:r>
            </a:p>
          </p:txBody>
        </p:sp>
        <p:sp>
          <p:nvSpPr>
            <p:cNvPr id="46" name="textruta 45">
              <a:extLst>
                <a:ext uri="{FF2B5EF4-FFF2-40B4-BE49-F238E27FC236}">
                  <a16:creationId xmlns:a16="http://schemas.microsoft.com/office/drawing/2014/main" id="{BB6BB940-36AB-421F-8ACE-AAACBB111AAC}"/>
                </a:ext>
              </a:extLst>
            </p:cNvPr>
            <p:cNvSpPr txBox="1"/>
            <p:nvPr/>
          </p:nvSpPr>
          <p:spPr bwMode="gray">
            <a:xfrm>
              <a:off x="1472756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Q2</a:t>
              </a:r>
            </a:p>
          </p:txBody>
        </p:sp>
        <p:sp>
          <p:nvSpPr>
            <p:cNvPr id="47" name="textruta 46">
              <a:extLst>
                <a:ext uri="{FF2B5EF4-FFF2-40B4-BE49-F238E27FC236}">
                  <a16:creationId xmlns:a16="http://schemas.microsoft.com/office/drawing/2014/main" id="{E4A6F064-3B20-4310-B7FE-93213FB65739}"/>
                </a:ext>
              </a:extLst>
            </p:cNvPr>
            <p:cNvSpPr txBox="1"/>
            <p:nvPr/>
          </p:nvSpPr>
          <p:spPr bwMode="gray">
            <a:xfrm>
              <a:off x="1150599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Q1</a:t>
              </a:r>
            </a:p>
          </p:txBody>
        </p:sp>
        <p:sp>
          <p:nvSpPr>
            <p:cNvPr id="48" name="textruta 47">
              <a:extLst>
                <a:ext uri="{FF2B5EF4-FFF2-40B4-BE49-F238E27FC236}">
                  <a16:creationId xmlns:a16="http://schemas.microsoft.com/office/drawing/2014/main" id="{9DBA9AC1-2D38-4EA0-9790-11CFC67D40D8}"/>
                </a:ext>
              </a:extLst>
            </p:cNvPr>
            <p:cNvSpPr txBox="1"/>
            <p:nvPr/>
          </p:nvSpPr>
          <p:spPr bwMode="gray">
            <a:xfrm>
              <a:off x="3083541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Q3</a:t>
              </a:r>
            </a:p>
          </p:txBody>
        </p:sp>
        <p:sp>
          <p:nvSpPr>
            <p:cNvPr id="49" name="textruta 48">
              <a:extLst>
                <a:ext uri="{FF2B5EF4-FFF2-40B4-BE49-F238E27FC236}">
                  <a16:creationId xmlns:a16="http://schemas.microsoft.com/office/drawing/2014/main" id="{3FFCA51C-B695-4BB9-B41E-A89FB2C66DD9}"/>
                </a:ext>
              </a:extLst>
            </p:cNvPr>
            <p:cNvSpPr txBox="1"/>
            <p:nvPr/>
          </p:nvSpPr>
          <p:spPr bwMode="gray">
            <a:xfrm>
              <a:off x="3405698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Q4</a:t>
              </a:r>
            </a:p>
          </p:txBody>
        </p:sp>
        <p:sp>
          <p:nvSpPr>
            <p:cNvPr id="50" name="textruta 49">
              <a:extLst>
                <a:ext uri="{FF2B5EF4-FFF2-40B4-BE49-F238E27FC236}">
                  <a16:creationId xmlns:a16="http://schemas.microsoft.com/office/drawing/2014/main" id="{B86DACA5-A483-4255-8BB8-F06359998AF9}"/>
                </a:ext>
              </a:extLst>
            </p:cNvPr>
            <p:cNvSpPr txBox="1"/>
            <p:nvPr/>
          </p:nvSpPr>
          <p:spPr bwMode="gray">
            <a:xfrm>
              <a:off x="2761384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Q2</a:t>
              </a:r>
            </a:p>
          </p:txBody>
        </p:sp>
        <p:sp>
          <p:nvSpPr>
            <p:cNvPr id="51" name="textruta 50">
              <a:extLst>
                <a:ext uri="{FF2B5EF4-FFF2-40B4-BE49-F238E27FC236}">
                  <a16:creationId xmlns:a16="http://schemas.microsoft.com/office/drawing/2014/main" id="{9553FE0C-0561-4D70-899D-CFEB05EA748D}"/>
                </a:ext>
              </a:extLst>
            </p:cNvPr>
            <p:cNvSpPr txBox="1"/>
            <p:nvPr/>
          </p:nvSpPr>
          <p:spPr bwMode="gray">
            <a:xfrm>
              <a:off x="2439227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Q1</a:t>
              </a:r>
            </a:p>
          </p:txBody>
        </p:sp>
        <p:sp>
          <p:nvSpPr>
            <p:cNvPr id="52" name="textruta 51">
              <a:extLst>
                <a:ext uri="{FF2B5EF4-FFF2-40B4-BE49-F238E27FC236}">
                  <a16:creationId xmlns:a16="http://schemas.microsoft.com/office/drawing/2014/main" id="{E49E1BBA-14D5-4549-B896-596132EB6187}"/>
                </a:ext>
              </a:extLst>
            </p:cNvPr>
            <p:cNvSpPr txBox="1"/>
            <p:nvPr/>
          </p:nvSpPr>
          <p:spPr bwMode="gray">
            <a:xfrm>
              <a:off x="4372169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Q3</a:t>
              </a:r>
            </a:p>
          </p:txBody>
        </p:sp>
        <p:sp>
          <p:nvSpPr>
            <p:cNvPr id="53" name="textruta 52">
              <a:extLst>
                <a:ext uri="{FF2B5EF4-FFF2-40B4-BE49-F238E27FC236}">
                  <a16:creationId xmlns:a16="http://schemas.microsoft.com/office/drawing/2014/main" id="{5E088311-FF91-43E1-A87E-4C815C9DDD7D}"/>
                </a:ext>
              </a:extLst>
            </p:cNvPr>
            <p:cNvSpPr txBox="1"/>
            <p:nvPr/>
          </p:nvSpPr>
          <p:spPr bwMode="gray">
            <a:xfrm>
              <a:off x="4694326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Q4</a:t>
              </a:r>
            </a:p>
          </p:txBody>
        </p:sp>
        <p:sp>
          <p:nvSpPr>
            <p:cNvPr id="54" name="textruta 53">
              <a:extLst>
                <a:ext uri="{FF2B5EF4-FFF2-40B4-BE49-F238E27FC236}">
                  <a16:creationId xmlns:a16="http://schemas.microsoft.com/office/drawing/2014/main" id="{E636D409-5DF0-4E70-9125-3189540CD6EE}"/>
                </a:ext>
              </a:extLst>
            </p:cNvPr>
            <p:cNvSpPr txBox="1"/>
            <p:nvPr/>
          </p:nvSpPr>
          <p:spPr bwMode="gray">
            <a:xfrm>
              <a:off x="4050012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Q2</a:t>
              </a:r>
            </a:p>
          </p:txBody>
        </p:sp>
        <p:sp>
          <p:nvSpPr>
            <p:cNvPr id="55" name="textruta 54">
              <a:extLst>
                <a:ext uri="{FF2B5EF4-FFF2-40B4-BE49-F238E27FC236}">
                  <a16:creationId xmlns:a16="http://schemas.microsoft.com/office/drawing/2014/main" id="{86AE1C9F-97C3-48BB-9200-E4AB379E788B}"/>
                </a:ext>
              </a:extLst>
            </p:cNvPr>
            <p:cNvSpPr txBox="1"/>
            <p:nvPr/>
          </p:nvSpPr>
          <p:spPr bwMode="gray">
            <a:xfrm>
              <a:off x="3727855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Q1</a:t>
              </a:r>
            </a:p>
          </p:txBody>
        </p:sp>
        <p:sp>
          <p:nvSpPr>
            <p:cNvPr id="56" name="textruta 55">
              <a:extLst>
                <a:ext uri="{FF2B5EF4-FFF2-40B4-BE49-F238E27FC236}">
                  <a16:creationId xmlns:a16="http://schemas.microsoft.com/office/drawing/2014/main" id="{CCF096E2-84E2-46C8-8FBF-086B3D758F30}"/>
                </a:ext>
              </a:extLst>
            </p:cNvPr>
            <p:cNvSpPr txBox="1"/>
            <p:nvPr/>
          </p:nvSpPr>
          <p:spPr bwMode="gray">
            <a:xfrm>
              <a:off x="5660797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Q3</a:t>
              </a:r>
            </a:p>
          </p:txBody>
        </p:sp>
        <p:sp>
          <p:nvSpPr>
            <p:cNvPr id="57" name="textruta 56">
              <a:extLst>
                <a:ext uri="{FF2B5EF4-FFF2-40B4-BE49-F238E27FC236}">
                  <a16:creationId xmlns:a16="http://schemas.microsoft.com/office/drawing/2014/main" id="{8F44DCD7-F34E-491C-B812-769D3F0D86C9}"/>
                </a:ext>
              </a:extLst>
            </p:cNvPr>
            <p:cNvSpPr txBox="1"/>
            <p:nvPr/>
          </p:nvSpPr>
          <p:spPr bwMode="gray">
            <a:xfrm>
              <a:off x="5982954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Q4</a:t>
              </a:r>
            </a:p>
          </p:txBody>
        </p:sp>
        <p:sp>
          <p:nvSpPr>
            <p:cNvPr id="58" name="textruta 57">
              <a:extLst>
                <a:ext uri="{FF2B5EF4-FFF2-40B4-BE49-F238E27FC236}">
                  <a16:creationId xmlns:a16="http://schemas.microsoft.com/office/drawing/2014/main" id="{35BFCA2E-3FA2-4CC4-87DC-C1517A7CAB51}"/>
                </a:ext>
              </a:extLst>
            </p:cNvPr>
            <p:cNvSpPr txBox="1"/>
            <p:nvPr/>
          </p:nvSpPr>
          <p:spPr bwMode="gray">
            <a:xfrm>
              <a:off x="5338640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Q2</a:t>
              </a:r>
            </a:p>
          </p:txBody>
        </p:sp>
        <p:sp>
          <p:nvSpPr>
            <p:cNvPr id="59" name="textruta 58">
              <a:extLst>
                <a:ext uri="{FF2B5EF4-FFF2-40B4-BE49-F238E27FC236}">
                  <a16:creationId xmlns:a16="http://schemas.microsoft.com/office/drawing/2014/main" id="{F630A2F6-5357-40D1-B02A-6F113FA25EBE}"/>
                </a:ext>
              </a:extLst>
            </p:cNvPr>
            <p:cNvSpPr txBox="1"/>
            <p:nvPr/>
          </p:nvSpPr>
          <p:spPr bwMode="gray">
            <a:xfrm>
              <a:off x="5016483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Q1</a:t>
              </a:r>
            </a:p>
          </p:txBody>
        </p:sp>
        <p:sp>
          <p:nvSpPr>
            <p:cNvPr id="60" name="textruta 59">
              <a:extLst>
                <a:ext uri="{FF2B5EF4-FFF2-40B4-BE49-F238E27FC236}">
                  <a16:creationId xmlns:a16="http://schemas.microsoft.com/office/drawing/2014/main" id="{413BCF17-6DA2-4565-A16E-EAA4E40BBC8F}"/>
                </a:ext>
              </a:extLst>
            </p:cNvPr>
            <p:cNvSpPr txBox="1"/>
            <p:nvPr/>
          </p:nvSpPr>
          <p:spPr bwMode="gray">
            <a:xfrm>
              <a:off x="6949425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Q3</a:t>
              </a:r>
            </a:p>
          </p:txBody>
        </p:sp>
        <p:sp>
          <p:nvSpPr>
            <p:cNvPr id="61" name="textruta 60">
              <a:extLst>
                <a:ext uri="{FF2B5EF4-FFF2-40B4-BE49-F238E27FC236}">
                  <a16:creationId xmlns:a16="http://schemas.microsoft.com/office/drawing/2014/main" id="{79CC31FB-4974-4BA1-94F6-710B1877290B}"/>
                </a:ext>
              </a:extLst>
            </p:cNvPr>
            <p:cNvSpPr txBox="1"/>
            <p:nvPr/>
          </p:nvSpPr>
          <p:spPr bwMode="gray">
            <a:xfrm>
              <a:off x="7271582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Q4</a:t>
              </a:r>
            </a:p>
          </p:txBody>
        </p:sp>
        <p:sp>
          <p:nvSpPr>
            <p:cNvPr id="62" name="textruta 61">
              <a:extLst>
                <a:ext uri="{FF2B5EF4-FFF2-40B4-BE49-F238E27FC236}">
                  <a16:creationId xmlns:a16="http://schemas.microsoft.com/office/drawing/2014/main" id="{C175E98A-4651-4D34-A205-3853F4D78FD3}"/>
                </a:ext>
              </a:extLst>
            </p:cNvPr>
            <p:cNvSpPr txBox="1"/>
            <p:nvPr/>
          </p:nvSpPr>
          <p:spPr bwMode="gray">
            <a:xfrm>
              <a:off x="6627268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Q2</a:t>
              </a:r>
            </a:p>
          </p:txBody>
        </p:sp>
        <p:sp>
          <p:nvSpPr>
            <p:cNvPr id="63" name="textruta 62">
              <a:extLst>
                <a:ext uri="{FF2B5EF4-FFF2-40B4-BE49-F238E27FC236}">
                  <a16:creationId xmlns:a16="http://schemas.microsoft.com/office/drawing/2014/main" id="{DC77DCBC-028B-47A7-B16F-EDBA569B9C37}"/>
                </a:ext>
              </a:extLst>
            </p:cNvPr>
            <p:cNvSpPr txBox="1"/>
            <p:nvPr/>
          </p:nvSpPr>
          <p:spPr bwMode="gray">
            <a:xfrm>
              <a:off x="6305111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Q1</a:t>
              </a:r>
            </a:p>
          </p:txBody>
        </p:sp>
        <p:sp>
          <p:nvSpPr>
            <p:cNvPr id="64" name="textruta 63">
              <a:extLst>
                <a:ext uri="{FF2B5EF4-FFF2-40B4-BE49-F238E27FC236}">
                  <a16:creationId xmlns:a16="http://schemas.microsoft.com/office/drawing/2014/main" id="{B0599FE4-DD15-454A-B6E3-A79E7923333C}"/>
                </a:ext>
              </a:extLst>
            </p:cNvPr>
            <p:cNvSpPr txBox="1"/>
            <p:nvPr/>
          </p:nvSpPr>
          <p:spPr bwMode="gray">
            <a:xfrm>
              <a:off x="8238053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Q3</a:t>
              </a:r>
            </a:p>
          </p:txBody>
        </p:sp>
        <p:sp>
          <p:nvSpPr>
            <p:cNvPr id="65" name="textruta 64">
              <a:extLst>
                <a:ext uri="{FF2B5EF4-FFF2-40B4-BE49-F238E27FC236}">
                  <a16:creationId xmlns:a16="http://schemas.microsoft.com/office/drawing/2014/main" id="{BD49FEF1-936D-446F-8DC9-A65D4955B5AD}"/>
                </a:ext>
              </a:extLst>
            </p:cNvPr>
            <p:cNvSpPr txBox="1"/>
            <p:nvPr/>
          </p:nvSpPr>
          <p:spPr bwMode="gray">
            <a:xfrm>
              <a:off x="8560211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Q4</a:t>
              </a:r>
            </a:p>
          </p:txBody>
        </p:sp>
        <p:sp>
          <p:nvSpPr>
            <p:cNvPr id="66" name="textruta 65">
              <a:extLst>
                <a:ext uri="{FF2B5EF4-FFF2-40B4-BE49-F238E27FC236}">
                  <a16:creationId xmlns:a16="http://schemas.microsoft.com/office/drawing/2014/main" id="{19931BB6-CB0C-4B99-878A-0B5DC8AE2E47}"/>
                </a:ext>
              </a:extLst>
            </p:cNvPr>
            <p:cNvSpPr txBox="1"/>
            <p:nvPr/>
          </p:nvSpPr>
          <p:spPr bwMode="gray">
            <a:xfrm>
              <a:off x="7915896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Q2</a:t>
              </a:r>
            </a:p>
          </p:txBody>
        </p:sp>
        <p:sp>
          <p:nvSpPr>
            <p:cNvPr id="67" name="textruta 66">
              <a:extLst>
                <a:ext uri="{FF2B5EF4-FFF2-40B4-BE49-F238E27FC236}">
                  <a16:creationId xmlns:a16="http://schemas.microsoft.com/office/drawing/2014/main" id="{95DAAAC2-3BA5-4C00-8A82-E641C3925080}"/>
                </a:ext>
              </a:extLst>
            </p:cNvPr>
            <p:cNvSpPr txBox="1"/>
            <p:nvPr/>
          </p:nvSpPr>
          <p:spPr bwMode="gray">
            <a:xfrm>
              <a:off x="7593739" y="237131"/>
              <a:ext cx="188762" cy="2896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1008126" fontAlgn="auto">
                <a:spcBef>
                  <a:spcPts val="662"/>
                </a:spcBef>
                <a:spcAft>
                  <a:spcPts val="0"/>
                </a:spcAft>
                <a:buClr>
                  <a:srgbClr val="6E746F"/>
                </a:buClr>
              </a:pPr>
              <a:r>
                <a:rPr lang="en-GB" sz="772" dirty="0">
                  <a:solidFill>
                    <a:srgbClr val="000000"/>
                  </a:solidFill>
                  <a:latin typeface="Verdana"/>
                  <a:cs typeface="+mn-cs"/>
                </a:rPr>
                <a:t>Q1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7158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2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2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2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2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20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20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20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20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750"/>
                                        <p:tgtEl>
                                          <p:spTgt spid="20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750"/>
                                        <p:tgtEl>
                                          <p:spTgt spid="20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750"/>
                                        <p:tgtEl>
                                          <p:spTgt spid="20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750"/>
                                        <p:tgtEl>
                                          <p:spTgt spid="20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750"/>
                                        <p:tgtEl>
                                          <p:spTgt spid="20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750"/>
                                        <p:tgtEl>
                                          <p:spTgt spid="20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750"/>
                                        <p:tgtEl>
                                          <p:spTgt spid="20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750"/>
                                        <p:tgtEl>
                                          <p:spTgt spid="20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750"/>
                                        <p:tgtEl>
                                          <p:spTgt spid="20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750"/>
                                        <p:tgtEl>
                                          <p:spTgt spid="20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20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750"/>
                                        <p:tgtEl>
                                          <p:spTgt spid="20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750"/>
                                        <p:tgtEl>
                                          <p:spTgt spid="20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750"/>
                                        <p:tgtEl>
                                          <p:spTgt spid="20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750"/>
                                        <p:tgtEl>
                                          <p:spTgt spid="20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P spid="17" grpId="0" build="p"/>
      <p:bldP spid="22" grpId="0" build="p"/>
      <p:bldGraphic spid="20" grpId="0" uiExpand="1">
        <p:bldSub>
          <a:bldChart bld="category"/>
        </p:bldSub>
      </p:bldGraphic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312763" y="6984987"/>
            <a:ext cx="75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5FA7896-4476-43AD-BD79-9A459E81B457}" type="slidenum">
              <a:rPr lang="sv-SE" sz="2400" b="1" smtClean="0">
                <a:latin typeface="DINPro-Light" panose="02000504040000020003" pitchFamily="50" charset="0"/>
              </a:rPr>
              <a:t>56</a:t>
            </a:fld>
            <a:endParaRPr lang="sv-SE" sz="2400" b="1" dirty="0">
              <a:latin typeface="DINPro-Light" panose="02000504040000020003" pitchFamily="50" charset="0"/>
            </a:endParaRP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E175C46F-D63C-47F2-9438-7AE4BC8CE9AF}"/>
              </a:ext>
            </a:extLst>
          </p:cNvPr>
          <p:cNvSpPr txBox="1">
            <a:spLocks/>
          </p:cNvSpPr>
          <p:nvPr/>
        </p:nvSpPr>
        <p:spPr bwMode="auto">
          <a:xfrm>
            <a:off x="0" y="756295"/>
            <a:ext cx="7657579" cy="705106"/>
          </a:xfrm>
          <a:prstGeom prst="rect">
            <a:avLst/>
          </a:prstGeom>
          <a:solidFill>
            <a:srgbClr val="6B7470"/>
          </a:solidFill>
          <a:ln w="9525">
            <a:noFill/>
            <a:miter lim="800000"/>
            <a:headEnd/>
            <a:tailEnd/>
          </a:ln>
        </p:spPr>
        <p:txBody>
          <a:bodyPr vert="horz" wrap="square" lIns="720000" tIns="45708" rIns="91415" bIns="45708" numCol="1" anchor="ctr" anchorCtr="0" compatLnSpc="1">
            <a:prstTxWarp prst="textNoShape">
              <a:avLst/>
            </a:prstTxWarp>
          </a:bodyPr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sv-SE" sz="3600" dirty="0">
                <a:solidFill>
                  <a:srgbClr val="FFFFFF"/>
                </a:solidFill>
                <a:latin typeface="Helvetica"/>
                <a:cs typeface="Helvetica"/>
              </a:rPr>
              <a:t>AL ON CAPITAL MARKET (Q4)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CBBA3D38-80D7-4B57-9E1A-AC8CC5341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149" y="1969029"/>
            <a:ext cx="6337357" cy="4691922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GB" sz="2000" dirty="0"/>
              <a:t>Swedish MTN-programme (SEK, NOK, EUR)</a:t>
            </a:r>
          </a:p>
          <a:p>
            <a:pPr>
              <a:spcAft>
                <a:spcPts val="400"/>
              </a:spcAft>
            </a:pPr>
            <a:r>
              <a:rPr lang="en-GB" sz="2000" dirty="0"/>
              <a:t>Size 10 000 MSEK</a:t>
            </a:r>
          </a:p>
          <a:p>
            <a:pPr>
              <a:spcAft>
                <a:spcPts val="400"/>
              </a:spcAft>
            </a:pPr>
            <a:r>
              <a:rPr lang="en-GB" sz="2000" dirty="0"/>
              <a:t>New issuing:	2016:	    1 300 MSEK (3)</a:t>
            </a:r>
            <a:br>
              <a:rPr lang="en-GB" sz="2000" dirty="0"/>
            </a:br>
            <a:r>
              <a:rPr lang="en-GB" sz="2000" dirty="0"/>
              <a:t>			2017:	    4 100 MSEK (10)</a:t>
            </a:r>
            <a:br>
              <a:rPr lang="en-GB" sz="2000" dirty="0"/>
            </a:br>
            <a:r>
              <a:rPr lang="en-GB" sz="2000" dirty="0"/>
              <a:t>			2018:	    2 750 MSEK (8)</a:t>
            </a:r>
            <a:endParaRPr lang="en-GB" sz="1400" dirty="0"/>
          </a:p>
          <a:p>
            <a:pPr>
              <a:spcAft>
                <a:spcPts val="400"/>
              </a:spcAft>
            </a:pPr>
            <a:r>
              <a:rPr lang="en-GB" sz="2000" dirty="0"/>
              <a:t>Total outstanding: 7 614 MSEK</a:t>
            </a:r>
          </a:p>
          <a:p>
            <a:pPr>
              <a:spcAft>
                <a:spcPts val="400"/>
              </a:spcAft>
            </a:pPr>
            <a:r>
              <a:rPr lang="en-GB" sz="2000" dirty="0"/>
              <a:t>Green Bond Framework</a:t>
            </a:r>
          </a:p>
          <a:p>
            <a:pPr>
              <a:spcAft>
                <a:spcPts val="400"/>
              </a:spcAft>
            </a:pPr>
            <a:r>
              <a:rPr lang="en-GB" sz="2000" dirty="0"/>
              <a:t>Outstanding Green Bond: 4 500 MSEK</a:t>
            </a:r>
          </a:p>
          <a:p>
            <a:pPr>
              <a:spcAft>
                <a:spcPts val="400"/>
              </a:spcAft>
            </a:pPr>
            <a:r>
              <a:rPr lang="en-GB" sz="2000" dirty="0"/>
              <a:t>CP Program, total outstanding: 1 785 MSEK</a:t>
            </a:r>
          </a:p>
          <a:p>
            <a:pPr>
              <a:spcAft>
                <a:spcPts val="400"/>
              </a:spcAft>
            </a:pPr>
            <a:endParaRPr lang="en-GB" sz="2000" dirty="0"/>
          </a:p>
          <a:p>
            <a:pPr>
              <a:spcAft>
                <a:spcPts val="400"/>
              </a:spcAft>
            </a:pPr>
            <a:endParaRPr lang="en-GB" sz="2000" dirty="0"/>
          </a:p>
          <a:p>
            <a:pPr>
              <a:spcAft>
                <a:spcPts val="400"/>
              </a:spcAft>
            </a:pPr>
            <a:endParaRPr lang="sv-SE" sz="2000" dirty="0"/>
          </a:p>
          <a:p>
            <a:pPr marL="0" indent="0">
              <a:spcAft>
                <a:spcPts val="400"/>
              </a:spcAft>
              <a:buNone/>
            </a:pPr>
            <a:endParaRPr lang="en-GB" sz="2000" dirty="0"/>
          </a:p>
          <a:p>
            <a:pPr marL="0" indent="0">
              <a:spcAft>
                <a:spcPts val="400"/>
              </a:spcAft>
              <a:buNone/>
            </a:pPr>
            <a:endParaRPr lang="en-GB" sz="2000" dirty="0"/>
          </a:p>
          <a:p>
            <a:pPr>
              <a:spcAft>
                <a:spcPts val="400"/>
              </a:spcAft>
            </a:pPr>
            <a:endParaRPr lang="en-GB" sz="200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F58FBD1-FA18-4CC5-A5B3-4B5A09093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00"/>
          <a:stretch/>
        </p:blipFill>
        <p:spPr>
          <a:xfrm>
            <a:off x="7981200" y="0"/>
            <a:ext cx="5598538" cy="762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101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>
            <a:extLst>
              <a:ext uri="{FF2B5EF4-FFF2-40B4-BE49-F238E27FC236}">
                <a16:creationId xmlns:a16="http://schemas.microsoft.com/office/drawing/2014/main" id="{2FF3414A-2EFC-4008-8061-D6A2D74FB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078" y="1145614"/>
            <a:ext cx="6100891" cy="407206"/>
          </a:xfrm>
        </p:spPr>
        <p:txBody>
          <a:bodyPr/>
          <a:lstStyle/>
          <a:p>
            <a:r>
              <a:rPr lang="en-GB"/>
              <a:t>forecast 2019</a:t>
            </a:r>
          </a:p>
        </p:txBody>
      </p:sp>
      <p:sp>
        <p:nvSpPr>
          <p:cNvPr id="16" name="Platshållare för innehåll 15">
            <a:extLst>
              <a:ext uri="{FF2B5EF4-FFF2-40B4-BE49-F238E27FC236}">
                <a16:creationId xmlns:a16="http://schemas.microsoft.com/office/drawing/2014/main" id="{32FD67D0-3AEE-4AD3-917A-7F2177067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2205"/>
          </a:p>
          <a:p>
            <a:pPr marL="0" indent="0">
              <a:buNone/>
            </a:pPr>
            <a:r>
              <a:rPr lang="en-GB" sz="2205"/>
              <a:t>Profit before changes in value </a:t>
            </a:r>
          </a:p>
          <a:p>
            <a:pPr marL="0" indent="0">
              <a:buNone/>
            </a:pPr>
            <a:r>
              <a:rPr lang="en-GB" sz="3528" b="1"/>
              <a:t>SEK 1,200 m</a:t>
            </a:r>
          </a:p>
          <a:p>
            <a:pPr marL="0" indent="0">
              <a:buNone/>
            </a:pPr>
            <a:r>
              <a:rPr lang="en-GB" sz="2205"/>
              <a:t>(SEK 1,214 m)</a:t>
            </a:r>
          </a:p>
          <a:p>
            <a:pPr marL="0" indent="0">
              <a:buNone/>
            </a:pPr>
            <a:endParaRPr lang="en-GB" sz="2205"/>
          </a:p>
          <a:p>
            <a:pPr marL="0" indent="0">
              <a:buNone/>
            </a:pPr>
            <a:r>
              <a:rPr lang="en-GB" sz="2205"/>
              <a:t>Investments</a:t>
            </a:r>
          </a:p>
          <a:p>
            <a:pPr marL="0" indent="0">
              <a:buNone/>
            </a:pPr>
            <a:r>
              <a:rPr lang="en-GB" sz="3528" b="1"/>
              <a:t>SEK 2,000 m</a:t>
            </a:r>
          </a:p>
          <a:p>
            <a:pPr marL="0" indent="0">
              <a:buNone/>
            </a:pPr>
            <a:r>
              <a:rPr lang="en-GB" sz="2205"/>
              <a:t>(SEK 1,758 m)</a:t>
            </a:r>
          </a:p>
          <a:p>
            <a:pPr marL="0" indent="0">
              <a:buNone/>
            </a:pPr>
            <a:endParaRPr lang="en-GB" sz="2205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F60ED7D3-C487-4D4E-87A7-910A9F616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6202" y="6657863"/>
            <a:ext cx="887659" cy="763009"/>
          </a:xfrm>
          <a:prstGeom prst="rect">
            <a:avLst/>
          </a:prstGeom>
        </p:spPr>
      </p:pic>
      <p:pic>
        <p:nvPicPr>
          <p:cNvPr id="5" name="Platshållare för bild 4" descr="En bild som visar person, inomhus, sitter, vägg&#10;&#10;Automatiskt genererad beskrivning">
            <a:extLst>
              <a:ext uri="{FF2B5EF4-FFF2-40B4-BE49-F238E27FC236}">
                <a16:creationId xmlns:a16="http://schemas.microsoft.com/office/drawing/2014/main" id="{E8EE8BDB-D3DA-47DC-B562-ACF2192330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7" b="75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3816542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58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E388A236-BC6A-4231-8D54-D3D9F289EF78}"/>
              </a:ext>
            </a:extLst>
          </p:cNvPr>
          <p:cNvSpPr txBox="1">
            <a:spLocks/>
          </p:cNvSpPr>
          <p:nvPr/>
        </p:nvSpPr>
        <p:spPr>
          <a:xfrm>
            <a:off x="0" y="730708"/>
            <a:ext cx="9186783" cy="720000"/>
          </a:xfrm>
          <a:prstGeom prst="rect">
            <a:avLst/>
          </a:prstGeom>
          <a:solidFill>
            <a:srgbClr val="6B7470"/>
          </a:solidFill>
        </p:spPr>
        <p:txBody>
          <a:bodyPr lIns="720000" tIns="45708" rIns="91415" bIns="45708"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>
                <a:solidFill>
                  <a:srgbClr val="FFFFFF"/>
                </a:solidFill>
                <a:latin typeface="Helvetica"/>
                <a:cs typeface="Helvetica"/>
              </a:rPr>
              <a:t>STRONG FINANCIAL KEY RATIOS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4791BA9-CD59-48C8-B87E-E7C94168E636}"/>
              </a:ext>
            </a:extLst>
          </p:cNvPr>
          <p:cNvSpPr txBox="1"/>
          <p:nvPr/>
        </p:nvSpPr>
        <p:spPr>
          <a:xfrm>
            <a:off x="1346943" y="2304467"/>
            <a:ext cx="26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/>
              <a:t>Equity/asset </a:t>
            </a:r>
            <a:r>
              <a:rPr lang="sv-SE" sz="1600" b="1" dirty="0" err="1"/>
              <a:t>ratio</a:t>
            </a:r>
            <a:r>
              <a:rPr lang="sv-SE" sz="1600" b="1" dirty="0"/>
              <a:t>,</a:t>
            </a:r>
            <a:r>
              <a:rPr lang="sv-SE" sz="1600" dirty="0"/>
              <a:t> %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7EB09E07-5DCE-417C-A64C-1085355A5CB5}"/>
              </a:ext>
            </a:extLst>
          </p:cNvPr>
          <p:cNvSpPr txBox="1"/>
          <p:nvPr/>
        </p:nvSpPr>
        <p:spPr>
          <a:xfrm>
            <a:off x="4741255" y="2304467"/>
            <a:ext cx="3954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 err="1"/>
              <a:t>Interest</a:t>
            </a:r>
            <a:r>
              <a:rPr lang="sv-SE" sz="1600" b="1" dirty="0"/>
              <a:t> </a:t>
            </a:r>
            <a:r>
              <a:rPr lang="sv-SE" sz="1600" b="1" dirty="0" err="1"/>
              <a:t>coverage</a:t>
            </a:r>
            <a:r>
              <a:rPr lang="sv-SE" sz="1600" b="1" dirty="0"/>
              <a:t> </a:t>
            </a:r>
            <a:r>
              <a:rPr lang="sv-SE" sz="1600" b="1" dirty="0" err="1"/>
              <a:t>ratio</a:t>
            </a:r>
            <a:r>
              <a:rPr lang="sv-SE" sz="1600" b="1" dirty="0"/>
              <a:t>,</a:t>
            </a:r>
            <a:r>
              <a:rPr lang="sv-SE" sz="1600" dirty="0"/>
              <a:t> </a:t>
            </a:r>
            <a:r>
              <a:rPr lang="sv-SE" sz="1600" dirty="0" err="1"/>
              <a:t>multiple</a:t>
            </a:r>
            <a:endParaRPr lang="sv-SE" sz="1600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2DD8A79D-193F-43EE-BF0F-41948B60AF93}"/>
              </a:ext>
            </a:extLst>
          </p:cNvPr>
          <p:cNvSpPr txBox="1"/>
          <p:nvPr/>
        </p:nvSpPr>
        <p:spPr>
          <a:xfrm>
            <a:off x="9186783" y="2304467"/>
            <a:ext cx="2109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 err="1"/>
              <a:t>Gearing</a:t>
            </a:r>
            <a:r>
              <a:rPr lang="sv-SE" sz="1600" b="1" dirty="0"/>
              <a:t> </a:t>
            </a:r>
            <a:r>
              <a:rPr lang="sv-SE" sz="1600" b="1" dirty="0" err="1"/>
              <a:t>ratio</a:t>
            </a:r>
            <a:r>
              <a:rPr lang="sv-SE" sz="1600" b="1" dirty="0"/>
              <a:t>, </a:t>
            </a:r>
            <a:r>
              <a:rPr lang="sv-SE" sz="1600" dirty="0"/>
              <a:t>%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E0FF912-45E4-4C93-A1D6-D70A15B2D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92" y="3051902"/>
            <a:ext cx="3517697" cy="345063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976112C-8458-4AB3-A09C-BCB8E1C37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391" y="3221598"/>
            <a:ext cx="3505504" cy="3279932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41CE41D-2379-491B-A49A-875CDC7FD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707" y="3050895"/>
            <a:ext cx="3517697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457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11048773" y="4757883"/>
            <a:ext cx="266420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389294C-3EED-45AF-86D1-47711C35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PROFITS BEFORE CHANGES IN VALUE</a:t>
            </a:r>
          </a:p>
        </p:txBody>
      </p:sp>
      <p:graphicFrame>
        <p:nvGraphicFramePr>
          <p:cNvPr id="15" name="Platshållare för diagram 9">
            <a:extLst>
              <a:ext uri="{FF2B5EF4-FFF2-40B4-BE49-F238E27FC236}">
                <a16:creationId xmlns:a16="http://schemas.microsoft.com/office/drawing/2014/main" id="{0A6A0F4E-9E61-4965-B307-5C5702835E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6608740"/>
              </p:ext>
            </p:extLst>
          </p:nvPr>
        </p:nvGraphicFramePr>
        <p:xfrm>
          <a:off x="766981" y="2330056"/>
          <a:ext cx="9215891" cy="4415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ruta 5">
            <a:extLst>
              <a:ext uri="{FF2B5EF4-FFF2-40B4-BE49-F238E27FC236}">
                <a16:creationId xmlns:a16="http://schemas.microsoft.com/office/drawing/2014/main" id="{9F86D640-8B94-4A35-AB89-CFBFA90DA489}"/>
              </a:ext>
            </a:extLst>
          </p:cNvPr>
          <p:cNvSpPr txBox="1"/>
          <p:nvPr/>
        </p:nvSpPr>
        <p:spPr bwMode="gray">
          <a:xfrm>
            <a:off x="752978" y="2020946"/>
            <a:ext cx="587020" cy="262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8126" rtl="0" eaLnBrk="1" fontAlgn="auto" latinLnBrk="0" hangingPunct="1">
              <a:lnSpc>
                <a:spcPct val="100000"/>
              </a:lnSpc>
              <a:spcBef>
                <a:spcPts val="662"/>
              </a:spcBef>
              <a:spcAft>
                <a:spcPts val="0"/>
              </a:spcAft>
              <a:buClr>
                <a:srgbClr val="6E746F"/>
              </a:buClr>
              <a:buSzTx/>
              <a:buFontTx/>
              <a:buNone/>
              <a:tabLst/>
              <a:defRPr/>
            </a:pPr>
            <a:r>
              <a:rPr kumimoji="0" lang="sv-SE" sz="110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MSEK</a:t>
            </a:r>
          </a:p>
        </p:txBody>
      </p:sp>
    </p:spTree>
    <p:extLst>
      <p:ext uri="{BB962C8B-B14F-4D97-AF65-F5344CB8AC3E}">
        <p14:creationId xmlns:p14="http://schemas.microsoft.com/office/powerpoint/2010/main" val="193808179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Platshållare för diagram 17">
            <a:extLst>
              <a:ext uri="{FF2B5EF4-FFF2-40B4-BE49-F238E27FC236}">
                <a16:creationId xmlns:a16="http://schemas.microsoft.com/office/drawing/2014/main" id="{C1BAA93C-D270-47D1-983D-9E8C96D44640}"/>
              </a:ext>
            </a:extLst>
          </p:cNvPr>
          <p:cNvGraphicFramePr>
            <a:graphicFrameLocks noGrp="1"/>
          </p:cNvGraphicFramePr>
          <p:nvPr>
            <p:ph type="chart" sz="quarter" idx="20"/>
            <p:extLst/>
          </p:nvPr>
        </p:nvGraphicFramePr>
        <p:xfrm>
          <a:off x="-2112250" y="2033840"/>
          <a:ext cx="7934075" cy="7445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Rubrik 1">
            <a:extLst>
              <a:ext uri="{FF2B5EF4-FFF2-40B4-BE49-F238E27FC236}">
                <a16:creationId xmlns:a16="http://schemas.microsoft.com/office/drawing/2014/main" id="{C4CC7CD8-0C58-4B07-90E9-266E08FD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383" y="1145614"/>
            <a:ext cx="6494330" cy="407206"/>
          </a:xfrm>
        </p:spPr>
        <p:txBody>
          <a:bodyPr/>
          <a:lstStyle/>
          <a:p>
            <a:r>
              <a:rPr lang="en-GB" dirty="0"/>
              <a:t>ATRIUM LJUNGBERG IN BRIEF</a:t>
            </a:r>
          </a:p>
        </p:txBody>
      </p:sp>
      <p:graphicFrame>
        <p:nvGraphicFramePr>
          <p:cNvPr id="9" name="Platshållare för tabell 8">
            <a:extLst>
              <a:ext uri="{FF2B5EF4-FFF2-40B4-BE49-F238E27FC236}">
                <a16:creationId xmlns:a16="http://schemas.microsoft.com/office/drawing/2014/main" id="{D2F1E9F6-56D0-4422-A8A4-61B80E7247B7}"/>
              </a:ext>
            </a:extLst>
          </p:cNvPr>
          <p:cNvGraphicFramePr>
            <a:graphicFrameLocks noGrp="1"/>
          </p:cNvGraphicFramePr>
          <p:nvPr>
            <p:ph type="tbl" sz="quarter" idx="15"/>
            <p:extLst/>
          </p:nvPr>
        </p:nvGraphicFramePr>
        <p:xfrm>
          <a:off x="766981" y="1802801"/>
          <a:ext cx="5954495" cy="21654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7130">
                  <a:extLst>
                    <a:ext uri="{9D8B030D-6E8A-4147-A177-3AD203B41FA5}">
                      <a16:colId xmlns:a16="http://schemas.microsoft.com/office/drawing/2014/main" val="444944685"/>
                    </a:ext>
                  </a:extLst>
                </a:gridCol>
                <a:gridCol w="3157365">
                  <a:extLst>
                    <a:ext uri="{9D8B030D-6E8A-4147-A177-3AD203B41FA5}">
                      <a16:colId xmlns:a16="http://schemas.microsoft.com/office/drawing/2014/main" val="952418517"/>
                    </a:ext>
                  </a:extLst>
                </a:gridCol>
              </a:tblGrid>
              <a:tr h="427612">
                <a:tc>
                  <a:txBody>
                    <a:bodyPr/>
                    <a:lstStyle/>
                    <a:p>
                      <a:r>
                        <a:rPr lang="en-GB" sz="1800" u="none" strike="noStrike" kern="1200" baseline="0" noProof="0"/>
                        <a:t>Number of properties </a:t>
                      </a:r>
                      <a:endParaRPr lang="en-GB" sz="1800" b="0" i="0" u="none" strike="noStrike" kern="1200" baseline="0" noProof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9383" marB="79383"/>
                </a:tc>
                <a:tc>
                  <a:txBody>
                    <a:bodyPr/>
                    <a:lstStyle/>
                    <a:p>
                      <a:r>
                        <a:rPr lang="sv-SE" sz="1800" dirty="0"/>
                        <a:t>51</a:t>
                      </a:r>
                    </a:p>
                  </a:txBody>
                  <a:tcPr marL="0" marR="0" marT="79383" marB="79383"/>
                </a:tc>
                <a:extLst>
                  <a:ext uri="{0D108BD9-81ED-4DB2-BD59-A6C34878D82A}">
                    <a16:rowId xmlns:a16="http://schemas.microsoft.com/office/drawing/2014/main" val="999030547"/>
                  </a:ext>
                </a:extLst>
              </a:tr>
              <a:tr h="427612">
                <a:tc>
                  <a:txBody>
                    <a:bodyPr/>
                    <a:lstStyle/>
                    <a:p>
                      <a:r>
                        <a:rPr lang="en-GB" sz="1800" u="none" strike="noStrike" kern="1200" baseline="0" noProof="0"/>
                        <a:t>Property value  </a:t>
                      </a:r>
                      <a:endParaRPr lang="en-GB" sz="1800" b="0" i="0" u="none" strike="noStrike" kern="1200" baseline="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9383" marB="79383"/>
                </a:tc>
                <a:tc>
                  <a:txBody>
                    <a:bodyPr/>
                    <a:lstStyle/>
                    <a:p>
                      <a:r>
                        <a:rPr lang="sv-SE" sz="1800" dirty="0"/>
                        <a:t>SEK 44 billion</a:t>
                      </a:r>
                    </a:p>
                  </a:txBody>
                  <a:tcPr marL="0" marR="0" marT="79383" marB="79383"/>
                </a:tc>
                <a:extLst>
                  <a:ext uri="{0D108BD9-81ED-4DB2-BD59-A6C34878D82A}">
                    <a16:rowId xmlns:a16="http://schemas.microsoft.com/office/drawing/2014/main" val="4212654095"/>
                  </a:ext>
                </a:extLst>
              </a:tr>
              <a:tr h="427612">
                <a:tc>
                  <a:txBody>
                    <a:bodyPr/>
                    <a:lstStyle/>
                    <a:p>
                      <a:r>
                        <a:rPr lang="en-GB" sz="1800" u="none" strike="noStrike" kern="1200" baseline="0" noProof="0"/>
                        <a:t>Contracted annual rent</a:t>
                      </a:r>
                      <a:endParaRPr lang="en-GB" sz="1800" b="0" i="0" u="none" strike="noStrike" kern="1200" baseline="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9383" marB="79383"/>
                </a:tc>
                <a:tc>
                  <a:txBody>
                    <a:bodyPr/>
                    <a:lstStyle/>
                    <a:p>
                      <a:r>
                        <a:rPr lang="sv-SE" sz="1800" dirty="0"/>
                        <a:t>SEK 2,5 billion</a:t>
                      </a:r>
                    </a:p>
                  </a:txBody>
                  <a:tcPr marL="0" marR="0" marT="79383" marB="79383"/>
                </a:tc>
                <a:extLst>
                  <a:ext uri="{0D108BD9-81ED-4DB2-BD59-A6C34878D82A}">
                    <a16:rowId xmlns:a16="http://schemas.microsoft.com/office/drawing/2014/main" val="4003471493"/>
                  </a:ext>
                </a:extLst>
              </a:tr>
              <a:tr h="427612">
                <a:tc>
                  <a:txBody>
                    <a:bodyPr/>
                    <a:lstStyle/>
                    <a:p>
                      <a:r>
                        <a:rPr lang="en-GB" sz="1800" u="none" strike="noStrike" kern="1200" baseline="0" noProof="0"/>
                        <a:t>Lettable area</a:t>
                      </a:r>
                      <a:endParaRPr lang="en-GB" sz="1800" b="0" i="0" u="none" strike="noStrike" kern="1200" baseline="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9383" marB="79383"/>
                </a:tc>
                <a:tc>
                  <a:txBody>
                    <a:bodyPr/>
                    <a:lstStyle/>
                    <a:p>
                      <a:r>
                        <a:rPr lang="sv-SE" sz="1800" dirty="0"/>
                        <a:t>1 129 000 m</a:t>
                      </a:r>
                      <a:r>
                        <a:rPr lang="sv-SE" sz="1800" baseline="30000" dirty="0"/>
                        <a:t>2</a:t>
                      </a:r>
                    </a:p>
                  </a:txBody>
                  <a:tcPr marL="0" marR="0" marT="79383" marB="79383"/>
                </a:tc>
                <a:extLst>
                  <a:ext uri="{0D108BD9-81ED-4DB2-BD59-A6C34878D82A}">
                    <a16:rowId xmlns:a16="http://schemas.microsoft.com/office/drawing/2014/main" val="3189091529"/>
                  </a:ext>
                </a:extLst>
              </a:tr>
              <a:tr h="427612">
                <a:tc>
                  <a:txBody>
                    <a:bodyPr/>
                    <a:lstStyle/>
                    <a:p>
                      <a:r>
                        <a:rPr lang="en-GB" sz="1800" u="none" strike="noStrike" kern="1200" baseline="0" noProof="0" dirty="0"/>
                        <a:t>Letting rate </a:t>
                      </a:r>
                      <a:endParaRPr lang="en-GB" sz="1800" b="0" i="0" u="none" strike="noStrike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9383" marB="79383"/>
                </a:tc>
                <a:tc>
                  <a:txBody>
                    <a:bodyPr/>
                    <a:lstStyle/>
                    <a:p>
                      <a:r>
                        <a:rPr lang="sv-SE" sz="1800" dirty="0"/>
                        <a:t>95 %</a:t>
                      </a:r>
                    </a:p>
                  </a:txBody>
                  <a:tcPr marL="0" marR="0" marT="79383" marB="79383"/>
                </a:tc>
                <a:extLst>
                  <a:ext uri="{0D108BD9-81ED-4DB2-BD59-A6C34878D82A}">
                    <a16:rowId xmlns:a16="http://schemas.microsoft.com/office/drawing/2014/main" val="998778212"/>
                  </a:ext>
                </a:extLst>
              </a:tr>
            </a:tbl>
          </a:graphicData>
        </a:graphic>
      </p:graphicFrame>
      <p:sp>
        <p:nvSpPr>
          <p:cNvPr id="46" name="Platshållare för text 45">
            <a:extLst>
              <a:ext uri="{FF2B5EF4-FFF2-40B4-BE49-F238E27FC236}">
                <a16:creationId xmlns:a16="http://schemas.microsoft.com/office/drawing/2014/main" id="{F8A6591E-E762-48AA-927F-DA559FB25A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Contracted annual rent per premises type</a:t>
            </a:r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5660B0D7-786F-464E-A295-D79E244A02ED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gray">
          <a:xfrm>
            <a:off x="10686469" y="1310620"/>
            <a:ext cx="668381" cy="6683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008126" fontAlgn="auto">
              <a:spcBef>
                <a:spcPts val="662"/>
              </a:spcBef>
              <a:spcAft>
                <a:spcPts val="0"/>
              </a:spcAft>
            </a:pPr>
            <a:r>
              <a:rPr lang="en-GB" sz="1764" b="1" dirty="0">
                <a:solidFill>
                  <a:srgbClr val="FFFFFF"/>
                </a:solidFill>
                <a:latin typeface="Verdana"/>
              </a:rPr>
              <a:t>13%</a:t>
            </a:r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1BB9E97E-6977-47CB-A00D-5A81F0CE3BB2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gray">
          <a:xfrm>
            <a:off x="10968906" y="1957115"/>
            <a:ext cx="668381" cy="6683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008126" fontAlgn="auto">
              <a:spcBef>
                <a:spcPts val="662"/>
              </a:spcBef>
              <a:spcAft>
                <a:spcPts val="0"/>
              </a:spcAft>
            </a:pPr>
            <a:r>
              <a:rPr lang="en-GB" sz="1764" b="1" dirty="0">
                <a:solidFill>
                  <a:srgbClr val="FFFFFF"/>
                </a:solidFill>
                <a:latin typeface="Verdana"/>
              </a:rPr>
              <a:t>72%</a:t>
            </a:r>
          </a:p>
        </p:txBody>
      </p:sp>
      <p:sp>
        <p:nvSpPr>
          <p:cNvPr id="26" name="Ellips 25">
            <a:extLst>
              <a:ext uri="{FF2B5EF4-FFF2-40B4-BE49-F238E27FC236}">
                <a16:creationId xmlns:a16="http://schemas.microsoft.com/office/drawing/2014/main" id="{24262F3A-D59D-460D-9895-2477545DDDEA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gray">
          <a:xfrm>
            <a:off x="7687054" y="3842353"/>
            <a:ext cx="668381" cy="6683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008126" fontAlgn="auto">
              <a:spcBef>
                <a:spcPts val="662"/>
              </a:spcBef>
              <a:spcAft>
                <a:spcPts val="0"/>
              </a:spcAft>
            </a:pPr>
            <a:r>
              <a:rPr lang="en-GB" sz="1764" b="1" dirty="0">
                <a:solidFill>
                  <a:srgbClr val="FFFFFF"/>
                </a:solidFill>
                <a:latin typeface="Verdana"/>
              </a:rPr>
              <a:t>6%</a:t>
            </a:r>
          </a:p>
        </p:txBody>
      </p:sp>
      <p:sp>
        <p:nvSpPr>
          <p:cNvPr id="27" name="Ellips 26">
            <a:extLst>
              <a:ext uri="{FF2B5EF4-FFF2-40B4-BE49-F238E27FC236}">
                <a16:creationId xmlns:a16="http://schemas.microsoft.com/office/drawing/2014/main" id="{C4EEC63F-51F1-4771-98A4-7DE3279617D3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gray">
          <a:xfrm>
            <a:off x="8217924" y="5719635"/>
            <a:ext cx="668381" cy="6683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008126" fontAlgn="auto">
              <a:spcBef>
                <a:spcPts val="662"/>
              </a:spcBef>
              <a:spcAft>
                <a:spcPts val="0"/>
              </a:spcAft>
            </a:pPr>
            <a:r>
              <a:rPr lang="en-GB" sz="1764" b="1" dirty="0">
                <a:solidFill>
                  <a:srgbClr val="FFFFFF"/>
                </a:solidFill>
                <a:latin typeface="Verdana"/>
              </a:rPr>
              <a:t>9%</a:t>
            </a:r>
          </a:p>
        </p:txBody>
      </p:sp>
      <p:cxnSp>
        <p:nvCxnSpPr>
          <p:cNvPr id="73" name="Rak koppling 72">
            <a:extLst>
              <a:ext uri="{FF2B5EF4-FFF2-40B4-BE49-F238E27FC236}">
                <a16:creationId xmlns:a16="http://schemas.microsoft.com/office/drawing/2014/main" id="{6640F8F7-EF9D-46C5-B619-BC62DA34CC38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 bwMode="gray">
          <a:xfrm>
            <a:off x="766981" y="4538025"/>
            <a:ext cx="447799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222512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11048773" y="4757883"/>
            <a:ext cx="266420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389294C-3EED-45AF-86D1-47711C35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STRONG HISTORY OF INCREASING DIVIDENDS</a:t>
            </a:r>
          </a:p>
        </p:txBody>
      </p:sp>
      <p:graphicFrame>
        <p:nvGraphicFramePr>
          <p:cNvPr id="15" name="Platshållare för diagram 9">
            <a:extLst>
              <a:ext uri="{FF2B5EF4-FFF2-40B4-BE49-F238E27FC236}">
                <a16:creationId xmlns:a16="http://schemas.microsoft.com/office/drawing/2014/main" id="{0A6A0F4E-9E61-4965-B307-5C5702835E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1188172"/>
              </p:ext>
            </p:extLst>
          </p:nvPr>
        </p:nvGraphicFramePr>
        <p:xfrm>
          <a:off x="766981" y="2330056"/>
          <a:ext cx="9215891" cy="4415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ruta 5">
            <a:extLst>
              <a:ext uri="{FF2B5EF4-FFF2-40B4-BE49-F238E27FC236}">
                <a16:creationId xmlns:a16="http://schemas.microsoft.com/office/drawing/2014/main" id="{9F86D640-8B94-4A35-AB89-CFBFA90DA489}"/>
              </a:ext>
            </a:extLst>
          </p:cNvPr>
          <p:cNvSpPr txBox="1"/>
          <p:nvPr/>
        </p:nvSpPr>
        <p:spPr bwMode="gray">
          <a:xfrm>
            <a:off x="752978" y="2020946"/>
            <a:ext cx="926857" cy="262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8126" rtl="0" eaLnBrk="1" fontAlgn="auto" latinLnBrk="0" hangingPunct="1">
              <a:lnSpc>
                <a:spcPct val="100000"/>
              </a:lnSpc>
              <a:spcBef>
                <a:spcPts val="662"/>
              </a:spcBef>
              <a:spcAft>
                <a:spcPts val="0"/>
              </a:spcAft>
              <a:buClr>
                <a:srgbClr val="6E746F"/>
              </a:buClr>
              <a:buSzTx/>
              <a:buFontTx/>
              <a:buNone/>
              <a:tabLst/>
              <a:defRPr/>
            </a:pPr>
            <a:r>
              <a:rPr kumimoji="0" lang="sv-SE" sz="110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SEK/</a:t>
            </a:r>
            <a:r>
              <a:rPr kumimoji="0" lang="sv-SE" sz="110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share</a:t>
            </a:r>
            <a:endParaRPr kumimoji="0" lang="sv-SE" sz="110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871243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bild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" b="29"/>
          <a:stretch/>
        </p:blipFill>
        <p:spPr>
          <a:xfrm>
            <a:off x="0" y="0"/>
            <a:ext cx="13442951" cy="7561263"/>
          </a:xfrm>
          <a:prstGeom prst="rect">
            <a:avLst/>
          </a:prstGeom>
        </p:spPr>
      </p:pic>
      <p:sp>
        <p:nvSpPr>
          <p:cNvPr id="7" name="Rubrik 1"/>
          <p:cNvSpPr txBox="1">
            <a:spLocks/>
          </p:cNvSpPr>
          <p:nvPr/>
        </p:nvSpPr>
        <p:spPr>
          <a:xfrm>
            <a:off x="-85886" y="720000"/>
            <a:ext cx="9229886" cy="720000"/>
          </a:xfrm>
          <a:prstGeom prst="rect">
            <a:avLst/>
          </a:prstGeom>
          <a:solidFill>
            <a:srgbClr val="6E746F"/>
          </a:solidFill>
        </p:spPr>
        <p:txBody>
          <a:bodyPr lIns="720000" tIns="45708" rIns="91415" bIns="45708"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+mj-lt"/>
              </a:rPr>
              <a:t>INVESTING IN ATRIUM LJUNGBERG</a:t>
            </a:r>
          </a:p>
        </p:txBody>
      </p:sp>
      <p:sp>
        <p:nvSpPr>
          <p:cNvPr id="8" name="Platshållare för innehåll 2"/>
          <p:cNvSpPr txBox="1">
            <a:spLocks/>
          </p:cNvSpPr>
          <p:nvPr/>
        </p:nvSpPr>
        <p:spPr>
          <a:xfrm>
            <a:off x="1608907" y="1962323"/>
            <a:ext cx="5184576" cy="1656184"/>
          </a:xfrm>
          <a:prstGeom prst="rect">
            <a:avLst/>
          </a:prstGeom>
          <a:solidFill>
            <a:srgbClr val="F8F8F8">
              <a:alpha val="95000"/>
            </a:srgbClr>
          </a:solidFill>
        </p:spPr>
        <p:txBody>
          <a:bodyPr anchor="ctr"/>
          <a:lstStyle>
            <a:lvl1pPr marL="200025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1pPr>
            <a:lvl2pPr marL="466725" indent="-266700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─"/>
              <a:defRPr sz="24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2pPr>
            <a:lvl3pPr marL="676275" indent="-209550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3pPr>
            <a:lvl4pPr marL="876300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4pPr>
            <a:lvl5pPr marL="1076325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5pPr>
            <a:lvl6pPr marL="2151167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42289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3410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4531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432"/>
              </a:spcAft>
              <a:buNone/>
            </a:pPr>
            <a:r>
              <a:rPr lang="en-GB" sz="4000" dirty="0">
                <a:latin typeface="+mj-lt"/>
              </a:rPr>
              <a:t>Stable dividend yield</a:t>
            </a:r>
            <a:endParaRPr lang="en-GB" sz="2800" dirty="0">
              <a:latin typeface="+mj-lt"/>
            </a:endParaRPr>
          </a:p>
        </p:txBody>
      </p:sp>
      <p:sp>
        <p:nvSpPr>
          <p:cNvPr id="13" name="Platshållare för innehåll 2"/>
          <p:cNvSpPr txBox="1">
            <a:spLocks/>
          </p:cNvSpPr>
          <p:nvPr/>
        </p:nvSpPr>
        <p:spPr>
          <a:xfrm>
            <a:off x="7269281" y="1962323"/>
            <a:ext cx="5184000" cy="1656184"/>
          </a:xfrm>
          <a:prstGeom prst="rect">
            <a:avLst/>
          </a:prstGeom>
          <a:solidFill>
            <a:srgbClr val="F8F8F8">
              <a:alpha val="95000"/>
            </a:srgbClr>
          </a:solidFill>
        </p:spPr>
        <p:txBody>
          <a:bodyPr anchor="ctr"/>
          <a:lstStyle>
            <a:lvl1pPr marL="200025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1pPr>
            <a:lvl2pPr marL="466725" indent="-266700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─"/>
              <a:defRPr sz="24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2pPr>
            <a:lvl3pPr marL="676275" indent="-209550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3pPr>
            <a:lvl4pPr marL="876300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4pPr>
            <a:lvl5pPr marL="1076325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5pPr>
            <a:lvl6pPr marL="2151167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42289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3410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4531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432"/>
              </a:spcAft>
              <a:buNone/>
            </a:pPr>
            <a:r>
              <a:rPr lang="en-GB" sz="4000" dirty="0">
                <a:latin typeface="+mj-lt"/>
              </a:rPr>
              <a:t>Low financial risk</a:t>
            </a:r>
          </a:p>
        </p:txBody>
      </p:sp>
      <p:sp>
        <p:nvSpPr>
          <p:cNvPr id="14" name="Platshållare för innehåll 2"/>
          <p:cNvSpPr txBox="1">
            <a:spLocks/>
          </p:cNvSpPr>
          <p:nvPr/>
        </p:nvSpPr>
        <p:spPr>
          <a:xfrm>
            <a:off x="7287325" y="3924647"/>
            <a:ext cx="5184000" cy="1656184"/>
          </a:xfrm>
          <a:prstGeom prst="rect">
            <a:avLst/>
          </a:prstGeom>
          <a:solidFill>
            <a:srgbClr val="F8F8F8">
              <a:alpha val="95000"/>
            </a:srgbClr>
          </a:solidFill>
        </p:spPr>
        <p:txBody>
          <a:bodyPr anchor="ctr"/>
          <a:lstStyle>
            <a:lvl1pPr marL="200025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1pPr>
            <a:lvl2pPr marL="466725" indent="-266700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─"/>
              <a:defRPr sz="24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2pPr>
            <a:lvl3pPr marL="676275" indent="-209550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3pPr>
            <a:lvl4pPr marL="876300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4pPr>
            <a:lvl5pPr marL="1076325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5pPr>
            <a:lvl6pPr marL="2151167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42289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3410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4531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432"/>
              </a:spcAft>
              <a:buNone/>
            </a:pPr>
            <a:r>
              <a:rPr lang="en-GB" sz="4000" dirty="0">
                <a:latin typeface="+mj-lt"/>
              </a:rPr>
              <a:t>Sustainable urban development</a:t>
            </a:r>
          </a:p>
        </p:txBody>
      </p:sp>
      <p:sp>
        <p:nvSpPr>
          <p:cNvPr id="15" name="Platshållare för innehåll 2"/>
          <p:cNvSpPr txBox="1">
            <a:spLocks/>
          </p:cNvSpPr>
          <p:nvPr/>
        </p:nvSpPr>
        <p:spPr>
          <a:xfrm>
            <a:off x="1608907" y="3924647"/>
            <a:ext cx="5184576" cy="1656184"/>
          </a:xfrm>
          <a:prstGeom prst="rect">
            <a:avLst/>
          </a:prstGeom>
          <a:solidFill>
            <a:srgbClr val="F8F8F8">
              <a:alpha val="95000"/>
            </a:srgbClr>
          </a:solidFill>
        </p:spPr>
        <p:txBody>
          <a:bodyPr anchor="ctr"/>
          <a:lstStyle>
            <a:lvl1pPr marL="200025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1pPr>
            <a:lvl2pPr marL="466725" indent="-266700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─"/>
              <a:defRPr sz="24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2pPr>
            <a:lvl3pPr marL="676275" indent="-209550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3pPr>
            <a:lvl4pPr marL="876300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4pPr>
            <a:lvl5pPr marL="1076325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5pPr>
            <a:lvl6pPr marL="2151167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42289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3410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4531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432"/>
              </a:spcAft>
              <a:buNone/>
            </a:pPr>
            <a:r>
              <a:rPr lang="en-GB" sz="4000" dirty="0">
                <a:latin typeface="+mj-lt"/>
              </a:rPr>
              <a:t>Potential for good value growth</a:t>
            </a:r>
          </a:p>
        </p:txBody>
      </p:sp>
      <p:sp>
        <p:nvSpPr>
          <p:cNvPr id="12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solidFill>
                  <a:schemeClr val="bg1"/>
                </a:solidFill>
                <a:latin typeface="DINPro-Light" panose="02000504040000020003" pitchFamily="50" charset="0"/>
                <a:cs typeface="+mn-cs"/>
              </a:rPr>
              <a:pPr>
                <a:defRPr/>
              </a:pPr>
              <a:t>61</a:t>
            </a:fld>
            <a:endParaRPr lang="sv-SE" sz="1800" b="1" dirty="0">
              <a:ln w="3175">
                <a:noFill/>
              </a:ln>
              <a:solidFill>
                <a:schemeClr val="bg1"/>
              </a:solidFill>
              <a:latin typeface="DINPro-Light" panose="02000504040000020003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52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Contact</a:t>
            </a:r>
          </a:p>
        </p:txBody>
      </p:sp>
      <p:sp>
        <p:nvSpPr>
          <p:cNvPr id="8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62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63CD858-510C-4D1C-B080-CF9126E107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27" y="2268463"/>
            <a:ext cx="4698524" cy="3132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D393A884-1BA8-4237-91E3-4146802842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3" t="23768" r="35270" b="16089"/>
          <a:stretch/>
        </p:blipFill>
        <p:spPr>
          <a:xfrm>
            <a:off x="8595705" y="1558567"/>
            <a:ext cx="3382353" cy="2078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DBA4AF6E-A8CA-4702-A753-CF985671DE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53" t="23768" r="35270" b="16090"/>
          <a:stretch/>
        </p:blipFill>
        <p:spPr>
          <a:xfrm>
            <a:off x="8595705" y="4032659"/>
            <a:ext cx="3382354" cy="2078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7556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" y="0"/>
            <a:ext cx="13439611" cy="7561263"/>
          </a:xfrm>
          <a:prstGeom prst="rect">
            <a:avLst/>
          </a:prstGeom>
        </p:spPr>
      </p:pic>
      <p:sp>
        <p:nvSpPr>
          <p:cNvPr id="10" name="Rubrik 1"/>
          <p:cNvSpPr txBox="1">
            <a:spLocks/>
          </p:cNvSpPr>
          <p:nvPr/>
        </p:nvSpPr>
        <p:spPr>
          <a:xfrm>
            <a:off x="3313884" y="1439735"/>
            <a:ext cx="6719957" cy="900265"/>
          </a:xfrm>
          <a:prstGeom prst="rect">
            <a:avLst/>
          </a:prstGeom>
          <a:solidFill>
            <a:srgbClr val="6E746F"/>
          </a:solidFill>
        </p:spPr>
        <p:txBody>
          <a:bodyPr lIns="91415" tIns="45708" rIns="91415" bIns="45708"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GB" sz="4800" dirty="0">
                <a:solidFill>
                  <a:schemeClr val="bg1"/>
                </a:solidFill>
                <a:latin typeface="+mj-lt"/>
              </a:rPr>
              <a:t>GOALS</a:t>
            </a:r>
          </a:p>
        </p:txBody>
      </p:sp>
      <p:sp>
        <p:nvSpPr>
          <p:cNvPr id="13" name="Platshållare för innehåll 2"/>
          <p:cNvSpPr txBox="1">
            <a:spLocks/>
          </p:cNvSpPr>
          <p:nvPr/>
        </p:nvSpPr>
        <p:spPr>
          <a:xfrm>
            <a:off x="3276539" y="4745345"/>
            <a:ext cx="6757304" cy="1339542"/>
          </a:xfrm>
          <a:prstGeom prst="rect">
            <a:avLst/>
          </a:prstGeom>
          <a:solidFill>
            <a:srgbClr val="F8F8F8">
              <a:alpha val="81176"/>
            </a:srgbClr>
          </a:solidFill>
        </p:spPr>
        <p:txBody>
          <a:bodyPr lIns="91415" tIns="45708" rIns="91415" bIns="45708" anchor="ctr"/>
          <a:lstStyle>
            <a:lvl1pPr marL="200025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1pPr>
            <a:lvl2pPr marL="466725" indent="-266700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─"/>
              <a:defRPr sz="24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2pPr>
            <a:lvl3pPr marL="676275" indent="-209550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3pPr>
            <a:lvl4pPr marL="876300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4pPr>
            <a:lvl5pPr marL="1076325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5pPr>
            <a:lvl6pPr marL="2151167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42289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3410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4531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432"/>
              </a:spcAft>
              <a:buNone/>
            </a:pPr>
            <a:r>
              <a:rPr lang="en-GB" sz="4000" dirty="0">
                <a:latin typeface="+mj-lt"/>
              </a:rPr>
              <a:t>Corporate Social Responsibility</a:t>
            </a:r>
          </a:p>
        </p:txBody>
      </p:sp>
      <p:sp>
        <p:nvSpPr>
          <p:cNvPr id="14" name="Platshållare för innehåll 2"/>
          <p:cNvSpPr txBox="1">
            <a:spLocks/>
          </p:cNvSpPr>
          <p:nvPr/>
        </p:nvSpPr>
        <p:spPr>
          <a:xfrm>
            <a:off x="3265091" y="3650544"/>
            <a:ext cx="6768752" cy="835486"/>
          </a:xfrm>
          <a:prstGeom prst="rect">
            <a:avLst/>
          </a:prstGeom>
          <a:solidFill>
            <a:srgbClr val="F8F8F8">
              <a:alpha val="81176"/>
            </a:srgbClr>
          </a:solidFill>
        </p:spPr>
        <p:txBody>
          <a:bodyPr lIns="91415" tIns="45708" rIns="91415" bIns="45708" anchor="ctr"/>
          <a:lstStyle>
            <a:lvl1pPr marL="200025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1pPr>
            <a:lvl2pPr marL="466725" indent="-266700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─"/>
              <a:defRPr sz="24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2pPr>
            <a:lvl3pPr marL="676275" indent="-209550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3pPr>
            <a:lvl4pPr marL="876300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4pPr>
            <a:lvl5pPr marL="1076325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5pPr>
            <a:lvl6pPr marL="2151167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42289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3410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4531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432"/>
              </a:spcAft>
              <a:buNone/>
            </a:pPr>
            <a:r>
              <a:rPr lang="en-GB" sz="4000" dirty="0">
                <a:latin typeface="+mj-lt"/>
              </a:rPr>
              <a:t>Long-term stability</a:t>
            </a:r>
          </a:p>
        </p:txBody>
      </p:sp>
      <p:sp>
        <p:nvSpPr>
          <p:cNvPr id="15" name="Platshållare för innehåll 2"/>
          <p:cNvSpPr txBox="1">
            <a:spLocks/>
          </p:cNvSpPr>
          <p:nvPr/>
        </p:nvSpPr>
        <p:spPr>
          <a:xfrm>
            <a:off x="3265093" y="2555744"/>
            <a:ext cx="6768749" cy="835486"/>
          </a:xfrm>
          <a:prstGeom prst="rect">
            <a:avLst/>
          </a:prstGeom>
          <a:solidFill>
            <a:srgbClr val="F8F8F8">
              <a:alpha val="81176"/>
            </a:srgbClr>
          </a:solidFill>
        </p:spPr>
        <p:txBody>
          <a:bodyPr lIns="91415" tIns="45708" rIns="91415" bIns="45708" anchor="ctr"/>
          <a:lstStyle>
            <a:lvl1pPr marL="200025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1pPr>
            <a:lvl2pPr marL="466725" indent="-266700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─"/>
              <a:defRPr sz="24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2pPr>
            <a:lvl3pPr marL="676275" indent="-209550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3pPr>
            <a:lvl4pPr marL="876300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4pPr>
            <a:lvl5pPr marL="1076325" indent="-200025" algn="l" defTabSz="782241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DINPro-Medium" panose="02000503030000020004" pitchFamily="50" charset="0"/>
                <a:ea typeface="+mn-ea"/>
                <a:cs typeface="+mn-cs"/>
              </a:defRPr>
            </a:lvl5pPr>
            <a:lvl6pPr marL="2151167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42289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3410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4531" indent="-195561" algn="l" defTabSz="782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432"/>
              </a:spcAft>
              <a:buNone/>
            </a:pPr>
            <a:r>
              <a:rPr lang="en-GB" sz="4000" dirty="0">
                <a:latin typeface="+mj-lt"/>
              </a:rPr>
              <a:t>Profitability and growth</a:t>
            </a: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1876" y="6008169"/>
            <a:ext cx="1579600" cy="1357785"/>
          </a:xfrm>
          <a:prstGeom prst="rect">
            <a:avLst/>
          </a:prstGeom>
        </p:spPr>
      </p:pic>
      <p:sp>
        <p:nvSpPr>
          <p:cNvPr id="16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7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811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72550" y="1763717"/>
            <a:ext cx="6012921" cy="4681537"/>
          </a:xfrm>
        </p:spPr>
        <p:txBody>
          <a:bodyPr/>
          <a:lstStyle/>
          <a:p>
            <a:r>
              <a:rPr lang="en-GB" sz="2800" dirty="0"/>
              <a:t>Investments &gt; SEK 1 billion per year</a:t>
            </a:r>
          </a:p>
          <a:p>
            <a:endParaRPr lang="en-GB" sz="1100" dirty="0"/>
          </a:p>
          <a:p>
            <a:r>
              <a:rPr lang="en-GB" sz="2800" dirty="0"/>
              <a:t>Project return &gt; 20%</a:t>
            </a:r>
          </a:p>
          <a:p>
            <a:endParaRPr lang="en-GB" sz="1100" dirty="0"/>
          </a:p>
          <a:p>
            <a:r>
              <a:rPr lang="en-GB" sz="2800" dirty="0"/>
              <a:t>Increase in operating surplus &gt; 10% per year</a:t>
            </a:r>
          </a:p>
          <a:p>
            <a:endParaRPr lang="en-GB" sz="1100" dirty="0"/>
          </a:p>
          <a:p>
            <a:r>
              <a:rPr lang="en-GB" sz="2800" dirty="0"/>
              <a:t>Dividend &gt; 50% of the profit before changes </a:t>
            </a:r>
            <a:r>
              <a:rPr lang="en-GB" sz="2800"/>
              <a:t>in value, </a:t>
            </a:r>
            <a:r>
              <a:rPr lang="en-GB" sz="2800" dirty="0"/>
              <a:t>after nominal tax</a:t>
            </a:r>
          </a:p>
          <a:p>
            <a:endParaRPr lang="en-GB" dirty="0"/>
          </a:p>
        </p:txBody>
      </p:sp>
      <p:sp>
        <p:nvSpPr>
          <p:cNvPr id="6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8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  <p:pic>
        <p:nvPicPr>
          <p:cNvPr id="9" name="Platshållare för 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r="779"/>
          <a:stretch>
            <a:fillRect/>
          </a:stretch>
        </p:blipFill>
        <p:spPr>
          <a:xfrm>
            <a:off x="6830532" y="793"/>
            <a:ext cx="6615704" cy="7561263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24F1569-935A-495A-AD88-8FADE98826ED}"/>
              </a:ext>
            </a:extLst>
          </p:cNvPr>
          <p:cNvSpPr txBox="1">
            <a:spLocks/>
          </p:cNvSpPr>
          <p:nvPr/>
        </p:nvSpPr>
        <p:spPr>
          <a:xfrm>
            <a:off x="0" y="730708"/>
            <a:ext cx="8089627" cy="720000"/>
          </a:xfrm>
          <a:prstGeom prst="rect">
            <a:avLst/>
          </a:prstGeom>
          <a:solidFill>
            <a:srgbClr val="6E746F"/>
          </a:solidFill>
        </p:spPr>
        <p:txBody>
          <a:bodyPr lIns="720000" tIns="45708" rIns="91415" bIns="45708"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>
                <a:solidFill>
                  <a:srgbClr val="FFFFFF"/>
                </a:solidFill>
                <a:latin typeface="Helvetica"/>
                <a:cs typeface="Helvetica"/>
              </a:rPr>
              <a:t>FINANCIAL TARGETS 2018</a:t>
            </a:r>
          </a:p>
        </p:txBody>
      </p:sp>
    </p:spTree>
    <p:extLst>
      <p:ext uri="{BB962C8B-B14F-4D97-AF65-F5344CB8AC3E}">
        <p14:creationId xmlns:p14="http://schemas.microsoft.com/office/powerpoint/2010/main" val="2425390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72550" y="1763717"/>
            <a:ext cx="5531605" cy="4681537"/>
          </a:xfrm>
        </p:spPr>
        <p:txBody>
          <a:bodyPr/>
          <a:lstStyle/>
          <a:p>
            <a:r>
              <a:rPr lang="en-GB" sz="2800" dirty="0"/>
              <a:t>The minimum equity/assets ratio is to be 30%</a:t>
            </a:r>
          </a:p>
          <a:p>
            <a:endParaRPr lang="en-GB" sz="1100" dirty="0"/>
          </a:p>
          <a:p>
            <a:r>
              <a:rPr lang="en-GB" sz="2800" dirty="0"/>
              <a:t>The minimum interest coverage ratio is to be a multiple of 2.0</a:t>
            </a:r>
          </a:p>
        </p:txBody>
      </p:sp>
      <p:sp>
        <p:nvSpPr>
          <p:cNvPr id="11" name="Platshållare för bildnummer 1"/>
          <p:cNvSpPr txBox="1">
            <a:spLocks/>
          </p:cNvSpPr>
          <p:nvPr/>
        </p:nvSpPr>
        <p:spPr>
          <a:xfrm>
            <a:off x="150528" y="7050251"/>
            <a:ext cx="600703" cy="32385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20700" indent="-63500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42988" indent="-1285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563688" indent="-192088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085975" indent="-257175" algn="l" defTabSz="1042988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6B2E6A-1E1E-4E38-9E70-143FBA917BAC}" type="slidenum">
              <a:rPr lang="sv-SE" sz="2400" b="1">
                <a:ln w="3175">
                  <a:noFill/>
                </a:ln>
                <a:latin typeface="DINPro-Light" panose="02000504040000020003" pitchFamily="50" charset="0"/>
                <a:cs typeface="+mn-cs"/>
              </a:rPr>
              <a:pPr>
                <a:defRPr/>
              </a:pPr>
              <a:t>9</a:t>
            </a:fld>
            <a:endParaRPr lang="sv-SE" sz="1800" b="1" dirty="0">
              <a:ln w="3175">
                <a:noFill/>
              </a:ln>
              <a:latin typeface="DINPro-Light" panose="02000504040000020003" pitchFamily="50" charset="0"/>
              <a:cs typeface="+mn-cs"/>
            </a:endParaRPr>
          </a:p>
        </p:txBody>
      </p:sp>
      <p:pic>
        <p:nvPicPr>
          <p:cNvPr id="10" name="Platshållare för 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r="779"/>
          <a:stretch>
            <a:fillRect/>
          </a:stretch>
        </p:blipFill>
        <p:spPr>
          <a:xfrm>
            <a:off x="6827246" y="-3357"/>
            <a:ext cx="6615704" cy="7561263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239E2AE8-3480-4F13-9B3A-98539F20B739}"/>
              </a:ext>
            </a:extLst>
          </p:cNvPr>
          <p:cNvSpPr txBox="1">
            <a:spLocks/>
          </p:cNvSpPr>
          <p:nvPr/>
        </p:nvSpPr>
        <p:spPr>
          <a:xfrm>
            <a:off x="0" y="730708"/>
            <a:ext cx="8089627" cy="720000"/>
          </a:xfrm>
          <a:prstGeom prst="rect">
            <a:avLst/>
          </a:prstGeom>
          <a:solidFill>
            <a:srgbClr val="6E746F"/>
          </a:solidFill>
        </p:spPr>
        <p:txBody>
          <a:bodyPr lIns="720000" tIns="45708" rIns="91415" bIns="45708" anchor="ctr"/>
          <a:lstStyle>
            <a:lvl1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DINPro-Bold" panose="02000503030000020004" pitchFamily="50" charset="0"/>
                <a:ea typeface="+mj-ea"/>
                <a:cs typeface="+mj-cs"/>
              </a:defRPr>
            </a:lvl1pPr>
            <a:lvl2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2pPr>
            <a:lvl3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3pPr>
            <a:lvl4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4pPr>
            <a:lvl5pPr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5pPr>
            <a:lvl6pPr marL="3429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6pPr>
            <a:lvl7pPr marL="6858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7pPr>
            <a:lvl8pPr marL="10287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8pPr>
            <a:lvl9pPr marL="1371600" algn="l" defTabSz="782241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>
                <a:solidFill>
                  <a:srgbClr val="FFFFFF"/>
                </a:solidFill>
                <a:latin typeface="Helvetica"/>
                <a:cs typeface="Helvetica"/>
              </a:rPr>
              <a:t>FINANCIAL TARGETS 2018</a:t>
            </a:r>
          </a:p>
        </p:txBody>
      </p:sp>
    </p:spTree>
    <p:extLst>
      <p:ext uri="{BB962C8B-B14F-4D97-AF65-F5344CB8AC3E}">
        <p14:creationId xmlns:p14="http://schemas.microsoft.com/office/powerpoint/2010/main" val="11334346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OUPTAG" val="1"/>
  <p:tag name="ROTATION" val=" 0"/>
  <p:tag name="LOCKASPECTRATIO" val=" 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RubrikLinj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RubrikLinj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RubrikLinj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FILENAME" val="D:\PÅGÅENDE\Brandfactory\J-3116_N_Jan-19_Atrium_Q-mall_KK\jpg\image22    s13  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FILENAME" val="D:\PÅGÅENDE\Brandfactory\J-3116_N_Jan-19_Atrium_Q-mall_KK\jpg\Bitmapp i Namnlös-1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FILENAME" val="D:\PÅGÅENDE\Brandfactory\J-3116_N_Jan-19_Atrium_Q-mall_KK\jpg\image21    s12  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FILENAME" val="D:\PÅGÅENDE\Brandfactory\J-3116_N_Jan-19_Atrium_Q-mall_KK\jpg\image24    s15  s26  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faktarut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faktarut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faktarut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OUPTAG" val="1"/>
  <p:tag name="ROTATION" val=" 0"/>
  <p:tag name="LOCKASPECTRATIO" val=" 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faktarut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FILENAME" val="D:\PÅGÅENDE\Brandfactory\J-3116_N_Jan-19_Atrium_Q-mall_KK\jpg\sickla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faktarut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Beslutade objekt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FILENAME" val="D:\PÅGÅENDE\Brandfactory\J-3116_N_Jan-19_Atrium_Q-mall_KK\jpg\image41    s30  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faktarut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Beslutade objekt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FILENAME" val="D:\PÅGÅENDE\Brandfactory\J-3116_N_Jan-19_Atrium_Q-mall_KK\jpg\image42    s31  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faktarut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Beslutade objek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OUPTAG" val="1"/>
  <p:tag name="ROTATION" val=" 0"/>
  <p:tag name="LOCKASPECTRATIO" val=" 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FILENAME" val="D:\PÅGÅENDE\Brandfactory\J-3116_N_Jan-19_Atrium_Q-mall_KK\jpg\2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faktarut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Beslutade objekt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FILENAME" val="D:\PÅGÅENDE\Brandfactory\J-3116_N_Jan-19_Atrium_Q-mall_KK\jpg\Nobelberget+5-PowerPoint16-91920x1080.jp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faktarut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Beslutade objekt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Beslutade objekt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faktarut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FILENAME" val="D:\PÅGÅENDE\Brandfactory\J-3116_N_Jan-19_Atrium_Q-mall_KK\jpg\image45    s35  .jp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faktarut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OUPTAG" val="1"/>
  <p:tag name="ROTATION" val=" 0"/>
  <p:tag name="LOCKASPECTRATIO" val=" 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Beslutade objekt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FILENAME" val="D:\PÅGÅENDE\Brandfactory\J-3116_N_Jan-19_Atrium_Q-mall_KK\jpg\image46    s36  .jp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faktarut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Beslutade objekt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faktarut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Beslutade objekt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FILENAME" val="D:\PÅGÅENDE\Brandfactory\J-3116_N_Jan-19_Atrium_Q-mall_KK\jpg\image47    s37  .jp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faktarut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Beslutade objekt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faktarut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RubrikLinj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RubrikLinj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RubrikLinj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RubrikLinj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RubrikLinj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RubrikLinj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RubrikLinj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RubrikLinj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RubrikLinj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RubrikLinj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RubrikLinj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RubrikLinj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IC" val="RubrikLinje"/>
</p:tagLst>
</file>

<file path=ppt/theme/theme1.xml><?xml version="1.0" encoding="utf-8"?>
<a:theme xmlns:a="http://schemas.openxmlformats.org/drawingml/2006/main" name="Atrium Ljungberg">
  <a:themeElements>
    <a:clrScheme name="Atrium Ljungberg">
      <a:dk1>
        <a:sysClr val="windowText" lastClr="000000"/>
      </a:dk1>
      <a:lt1>
        <a:sysClr val="window" lastClr="FFFFFF"/>
      </a:lt1>
      <a:dk2>
        <a:srgbClr val="808080"/>
      </a:dk2>
      <a:lt2>
        <a:srgbClr val="EEECE1"/>
      </a:lt2>
      <a:accent1>
        <a:srgbClr val="824B5A"/>
      </a:accent1>
      <a:accent2>
        <a:srgbClr val="E0506C"/>
      </a:accent2>
      <a:accent3>
        <a:srgbClr val="E38E4F"/>
      </a:accent3>
      <a:accent4>
        <a:srgbClr val="D9B146"/>
      </a:accent4>
      <a:accent5>
        <a:srgbClr val="AA997D"/>
      </a:accent5>
      <a:accent6>
        <a:srgbClr val="009BA2"/>
      </a:accent6>
      <a:hlink>
        <a:srgbClr val="009BA2"/>
      </a:hlink>
      <a:folHlink>
        <a:srgbClr val="800080"/>
      </a:folHlink>
    </a:clrScheme>
    <a:fontScheme name="Atrium Ljungber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rgbClr val="FFFFFF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L_Widescreen.potx" id="{8F915734-920D-410B-B263-22C5F311B862}" vid="{82C61686-0AFB-48A7-8CBB-7E3927ABC130}"/>
    </a:ext>
  </a:extLst>
</a:theme>
</file>

<file path=ppt/theme/theme2.xml><?xml version="1.0" encoding="utf-8"?>
<a:theme xmlns:a="http://schemas.openxmlformats.org/drawingml/2006/main" name="AL">
  <a:themeElements>
    <a:clrScheme name="Anpassat 92">
      <a:dk1>
        <a:srgbClr val="000000"/>
      </a:dk1>
      <a:lt1>
        <a:srgbClr val="FFFFFF"/>
      </a:lt1>
      <a:dk2>
        <a:srgbClr val="781A42"/>
      </a:dk2>
      <a:lt2>
        <a:srgbClr val="E2E3E2"/>
      </a:lt2>
      <a:accent1>
        <a:srgbClr val="AA997D"/>
      </a:accent1>
      <a:accent2>
        <a:srgbClr val="6E746F"/>
      </a:accent2>
      <a:accent3>
        <a:srgbClr val="85874B"/>
      </a:accent3>
      <a:accent4>
        <a:srgbClr val="977653"/>
      </a:accent4>
      <a:accent5>
        <a:srgbClr val="D9B146"/>
      </a:accent5>
      <a:accent6>
        <a:srgbClr val="F08E2D"/>
      </a:accent6>
      <a:hlink>
        <a:srgbClr val="0563C1"/>
      </a:hlink>
      <a:folHlink>
        <a:srgbClr val="954F72"/>
      </a:folHlink>
    </a:clrScheme>
    <a:fontScheme name="A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spcBef>
            <a:spcPts val="600"/>
          </a:spcBef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rtlCol="0">
        <a:spAutoFit/>
      </a:bodyPr>
      <a:lstStyle>
        <a:defPPr algn="l">
          <a:spcBef>
            <a:spcPts val="600"/>
          </a:spcBef>
          <a:buClr>
            <a:schemeClr val="accent2"/>
          </a:buClr>
          <a:defRPr dirty="0" smtClean="0"/>
        </a:defPPr>
      </a:lstStyle>
    </a:txDef>
  </a:objectDefaults>
  <a:extraClrSchemeLst/>
  <a:custClrLst>
    <a:custClr name="Aqua 50%">
      <a:srgbClr val="7FCDD0"/>
    </a:custClr>
    <a:custClr name="Citron 50%">
      <a:srgbClr val="FBEF9B"/>
    </a:custClr>
    <a:custClr name=" Sumak 50%">
      <a:srgbClr val="F499AE"/>
    </a:custClr>
    <a:custClr name="Rödbeta 50%">
      <a:srgbClr val="BB8CA0"/>
    </a:custClr>
    <a:custClr name="Sand 50%">
      <a:srgbClr val="D4CCBE"/>
    </a:custClr>
    <a:custClr name="Granit 50%">
      <a:srgbClr val="B6B9B7"/>
    </a:custClr>
    <a:custClr name="Mossa 50%">
      <a:srgbClr val="C2C3A5"/>
    </a:custClr>
    <a:custClr name="Jord 50%">
      <a:srgbClr val="CBBAA9"/>
    </a:custClr>
    <a:custClr name=" Curry 50%">
      <a:srgbClr val="ECD8A2"/>
    </a:custClr>
    <a:custClr name=" Apelsin 50%">
      <a:srgbClr val="F7C696"/>
    </a:custClr>
    <a:custClr name="Aqua 20%">
      <a:srgbClr val="CCEBEC"/>
    </a:custClr>
    <a:custClr name="Citron 20%">
      <a:srgbClr val="FDF9D7"/>
    </a:custClr>
    <a:custClr name="Sumak 20%">
      <a:srgbClr val="FBD6DF"/>
    </a:custClr>
    <a:custClr name="Rödbeta 20%">
      <a:srgbClr val="E4D1D9"/>
    </a:custClr>
    <a:custClr name="Sand 20%">
      <a:srgbClr val="EEEBE5"/>
    </a:custClr>
    <a:custClr name="Granit 20%">
      <a:srgbClr val="E2E3E2"/>
    </a:custClr>
    <a:custClr name="Mossa 20%">
      <a:srgbClr val="E7E7DB"/>
    </a:custClr>
    <a:custClr name="Jord 20%">
      <a:srgbClr val="EAE4DD"/>
    </a:custClr>
    <a:custClr name="Curry 20%">
      <a:srgbClr val="F7EFDA"/>
    </a:custClr>
    <a:custClr name="Apelsin 20%">
      <a:srgbClr val="FCE8D5"/>
    </a:custClr>
    <a:custClr name="Aqua">
      <a:srgbClr val="009BA2"/>
    </a:custClr>
    <a:custClr name="Citron">
      <a:srgbClr val="F7E037"/>
    </a:custClr>
    <a:custClr name="Sumak">
      <a:srgbClr val="EA345E"/>
    </a:custClr>
  </a:custClrLst>
  <a:extLst>
    <a:ext uri="{05A4C25C-085E-4340-85A3-A5531E510DB2}">
      <thm15:themeFamily xmlns:thm15="http://schemas.microsoft.com/office/thememl/2012/main" name="AL" id="{E320A702-CC90-4C7F-B6A4-A6BA4D3D7694}" vid="{99620745-1F50-441D-889D-5C73185AC513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npassat 92">
    <a:dk1>
      <a:srgbClr val="000000"/>
    </a:dk1>
    <a:lt1>
      <a:srgbClr val="FFFFFF"/>
    </a:lt1>
    <a:dk2>
      <a:srgbClr val="781A42"/>
    </a:dk2>
    <a:lt2>
      <a:srgbClr val="E2E3E2"/>
    </a:lt2>
    <a:accent1>
      <a:srgbClr val="AA997D"/>
    </a:accent1>
    <a:accent2>
      <a:srgbClr val="6E746F"/>
    </a:accent2>
    <a:accent3>
      <a:srgbClr val="85874B"/>
    </a:accent3>
    <a:accent4>
      <a:srgbClr val="977653"/>
    </a:accent4>
    <a:accent5>
      <a:srgbClr val="D9B146"/>
    </a:accent5>
    <a:accent6>
      <a:srgbClr val="F08E2D"/>
    </a:accent6>
    <a:hlink>
      <a:srgbClr val="0563C1"/>
    </a:hlink>
    <a:folHlink>
      <a:srgbClr val="954F72"/>
    </a:folHlink>
  </a:clrScheme>
  <a:fontScheme name="AL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AL Widescreen</Template>
  <TotalTime>5160</TotalTime>
  <Words>2644</Words>
  <Application>Microsoft Office PowerPoint</Application>
  <PresentationFormat>Anpassad</PresentationFormat>
  <Paragraphs>1005</Paragraphs>
  <Slides>62</Slides>
  <Notes>35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62</vt:i4>
      </vt:variant>
    </vt:vector>
  </HeadingPairs>
  <TitlesOfParts>
    <vt:vector size="74" baseType="lpstr">
      <vt:lpstr>ＭＳ Ｐゴシック</vt:lpstr>
      <vt:lpstr>Arial</vt:lpstr>
      <vt:lpstr>Arial Black</vt:lpstr>
      <vt:lpstr>Calibri</vt:lpstr>
      <vt:lpstr>DINPro-Light</vt:lpstr>
      <vt:lpstr>Helvetica</vt:lpstr>
      <vt:lpstr>OCR A Extended</vt:lpstr>
      <vt:lpstr>Times</vt:lpstr>
      <vt:lpstr>Times New Roman</vt:lpstr>
      <vt:lpstr>Verdana</vt:lpstr>
      <vt:lpstr>Atrium Ljungberg</vt:lpstr>
      <vt:lpstr>AL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ATRIUM LJUNGBERG IN BRIEF</vt:lpstr>
      <vt:lpstr>PowerPoint-presentation</vt:lpstr>
      <vt:lpstr>PowerPoint-presentation</vt:lpstr>
      <vt:lpstr>PowerPoint-presentation</vt:lpstr>
      <vt:lpstr>PowerPoint-presentation</vt:lpstr>
      <vt:lpstr>NEW FINANCIAL TARGETS 2019</vt:lpstr>
      <vt:lpstr>PowerPoint-presentation</vt:lpstr>
      <vt:lpstr>PowerPoint-presentation</vt:lpstr>
      <vt:lpstr>OFFICES: LOW VACANCIES KEEPING DEMAND UP</vt:lpstr>
      <vt:lpstr>Retail sales grew by 2.5% during 2018</vt:lpstr>
      <vt:lpstr>Residential market</vt:lpstr>
      <vt:lpstr>PowerPoint-presentation</vt:lpstr>
      <vt:lpstr>PowerPoint-presentation</vt:lpstr>
      <vt:lpstr>PowerPoint-presentation</vt:lpstr>
      <vt:lpstr>PowerPoint-presentation</vt:lpstr>
      <vt:lpstr>Stark befolkningsökning på våra delmarknader</vt:lpstr>
      <vt:lpstr>PowerPoint-presentation</vt:lpstr>
      <vt:lpstr>Property exchange  AT SLUSSEN </vt:lpstr>
      <vt:lpstr>divestment of  VÄSTBERGA handel</vt:lpstr>
      <vt:lpstr>Land allocation at HAGASTADEN </vt:lpstr>
      <vt:lpstr>Land allocation at SLUSSEN </vt:lpstr>
      <vt:lpstr>Extensive project portfolio</vt:lpstr>
      <vt:lpstr>Properties at future subway stations</vt:lpstr>
      <vt:lpstr>PowerPoint-presentation</vt:lpstr>
      <vt:lpstr>Properties at future subway stations</vt:lpstr>
      <vt:lpstr>SICKLA  </vt:lpstr>
      <vt:lpstr>SICKLA FRONT II </vt:lpstr>
      <vt:lpstr>SICKLA 1898 </vt:lpstr>
      <vt:lpstr>TAPETFABRIKEN </vt:lpstr>
      <vt:lpstr>NOBELBERGET </vt:lpstr>
      <vt:lpstr>FORMALINFABRIKEN </vt:lpstr>
      <vt:lpstr>Life City </vt:lpstr>
      <vt:lpstr>BAS BARKARBY</vt:lpstr>
      <vt:lpstr>GRÄNBYSTADEN - SOUTH ENTRANCE</vt:lpstr>
      <vt:lpstr>PowerPoint-presentation</vt:lpstr>
      <vt:lpstr>MOBILIA MALMÖ </vt:lpstr>
      <vt:lpstr>Letter of intent SLAKTHUSOMRÅDET </vt:lpstr>
      <vt:lpstr>Slakthusområdet – letter of intent</vt:lpstr>
      <vt:lpstr>PowerPoint-presentation</vt:lpstr>
      <vt:lpstr>PowerPoint-presentation</vt:lpstr>
      <vt:lpstr>PowerPoint-presentation</vt:lpstr>
      <vt:lpstr>PowerPoint-presentation</vt:lpstr>
      <vt:lpstr>Consolidated income statement</vt:lpstr>
      <vt:lpstr>Rental income</vt:lpstr>
      <vt:lpstr>RENTAL INCOME AND OPERATING SURPLUS</vt:lpstr>
      <vt:lpstr>INVESTments of 1,758 MSEK in held properties</vt:lpstr>
      <vt:lpstr>Consolidated assets</vt:lpstr>
      <vt:lpstr>CHANGES IN PROPERTY VALUE</vt:lpstr>
      <vt:lpstr>LOW FINANCIAL RISK AND STRONG KEY RATIOS</vt:lpstr>
      <vt:lpstr>Increasing share of capital market financing</vt:lpstr>
      <vt:lpstr>PowerPoint-presentation</vt:lpstr>
      <vt:lpstr>forecast 2019</vt:lpstr>
      <vt:lpstr>PowerPoint-presentation</vt:lpstr>
      <vt:lpstr>PROFITS BEFORE CHANGES IN VALUE</vt:lpstr>
      <vt:lpstr>STRONG HISTORY OF INCREASING DIVIDENDS</vt:lpstr>
      <vt:lpstr>PowerPoint-presentation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 använder jag den här mallen?</dc:title>
  <dc:creator>Anna Abrahamsson</dc:creator>
  <cp:lastModifiedBy>Martin Lindqvist</cp:lastModifiedBy>
  <cp:revision>429</cp:revision>
  <cp:lastPrinted>2012-10-16T11:46:22Z</cp:lastPrinted>
  <dcterms:created xsi:type="dcterms:W3CDTF">2015-08-27T11:05:51Z</dcterms:created>
  <dcterms:modified xsi:type="dcterms:W3CDTF">2019-02-22T09:04:50Z</dcterms:modified>
</cp:coreProperties>
</file>